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handoutMasterIdLst>
    <p:handoutMasterId r:id="rId29"/>
  </p:handoutMasterIdLst>
  <p:sldIdLst>
    <p:sldId id="293" r:id="rId2"/>
    <p:sldId id="294" r:id="rId3"/>
    <p:sldId id="296" r:id="rId4"/>
    <p:sldId id="297" r:id="rId5"/>
    <p:sldId id="299" r:id="rId6"/>
    <p:sldId id="298" r:id="rId7"/>
    <p:sldId id="300" r:id="rId8"/>
    <p:sldId id="301" r:id="rId9"/>
    <p:sldId id="430" r:id="rId10"/>
    <p:sldId id="431" r:id="rId11"/>
    <p:sldId id="302" r:id="rId12"/>
    <p:sldId id="303" r:id="rId13"/>
    <p:sldId id="304" r:id="rId14"/>
    <p:sldId id="305" r:id="rId15"/>
    <p:sldId id="436" r:id="rId16"/>
    <p:sldId id="441" r:id="rId17"/>
    <p:sldId id="437" r:id="rId18"/>
    <p:sldId id="438" r:id="rId19"/>
    <p:sldId id="439" r:id="rId20"/>
    <p:sldId id="307" r:id="rId21"/>
    <p:sldId id="308" r:id="rId22"/>
    <p:sldId id="309" r:id="rId23"/>
    <p:sldId id="426" r:id="rId24"/>
    <p:sldId id="427" r:id="rId25"/>
    <p:sldId id="428" r:id="rId26"/>
    <p:sldId id="429" r:id="rId27"/>
  </p:sldIdLst>
  <p:sldSz cx="9144000" cy="6858000" type="screen4x3"/>
  <p:notesSz cx="6858000" cy="9144000"/>
  <p:embeddedFontLst>
    <p:embeddedFont>
      <p:font typeface="굴림체" panose="020B0609000101010101" pitchFamily="49" charset="-127"/>
      <p:regular r:id="rId30"/>
    </p:embeddedFont>
    <p:embeddedFont>
      <p:font typeface="맑은 고딕" panose="020B0503020000020004" pitchFamily="34" charset="-127"/>
      <p:regular r:id="rId31"/>
      <p:bold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Cambria Math" panose="02040503050406030204" pitchFamily="18" charset="0"/>
      <p:regular r:id="rId39"/>
    </p:embeddedFont>
    <p:embeddedFont>
      <p:font typeface="Lucida Handwriting" panose="03010101010101010101" pitchFamily="66" charset="0"/>
      <p:regular r:id="rId40"/>
    </p:embeddedFont>
  </p:embeddedFontLst>
  <p:custShowLst>
    <p:custShow name="Ozvektor" id="0">
      <p:sldLst/>
    </p:custShow>
  </p:custShow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31" autoAdjust="0"/>
    <p:restoredTop sz="94792" autoAdjust="0"/>
  </p:normalViewPr>
  <p:slideViewPr>
    <p:cSldViewPr>
      <p:cViewPr varScale="1">
        <p:scale>
          <a:sx n="67" d="100"/>
          <a:sy n="67" d="100"/>
        </p:scale>
        <p:origin x="1496"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2023-09-08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2023-09-08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2023-09-08</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2023-09-08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2023-09-08</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2023-09-08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2023-09-08</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B40808B3-713A-DD36-BAC7-9669B437D1F9}"/>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2023-09-08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5CFC198-34C6-4F85-89A4-6A9ABEF0DBBE}" type="datetimeFigureOut">
              <a:rPr lang="tr-TR" smtClean="0"/>
              <a:t>8.09.2023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88BC26D-6E52-42B1-80C7-3FF6374F2689}" type="slidenum">
              <a:rPr lang="tr-TR" smtClean="0"/>
              <a:t>‹#›</a:t>
            </a:fld>
            <a:endParaRPr lang="tr-TR"/>
          </a:p>
        </p:txBody>
      </p:sp>
    </p:spTree>
    <p:extLst>
      <p:ext uri="{BB962C8B-B14F-4D97-AF65-F5344CB8AC3E}">
        <p14:creationId xmlns:p14="http://schemas.microsoft.com/office/powerpoint/2010/main" val="1815298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CFC198-34C6-4F85-89A4-6A9ABEF0DBBE}" type="datetimeFigureOut">
              <a:rPr lang="tr-TR" smtClean="0"/>
              <a:t>8.09.2023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pic>
        <p:nvPicPr>
          <p:cNvPr id="8" name="Resim 7">
            <a:extLst>
              <a:ext uri="{FF2B5EF4-FFF2-40B4-BE49-F238E27FC236}">
                <a16:creationId xmlns:a16="http://schemas.microsoft.com/office/drawing/2014/main" id="{50BCD3BF-9BB0-4EF2-9329-EF3D0200C1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5008" y="5936636"/>
            <a:ext cx="525177" cy="921364"/>
          </a:xfrm>
          <a:prstGeom prst="rect">
            <a:avLst/>
          </a:prstGeom>
        </p:spPr>
      </p:pic>
      <p:pic>
        <p:nvPicPr>
          <p:cNvPr id="9" name="Resim 8">
            <a:extLst>
              <a:ext uri="{FF2B5EF4-FFF2-40B4-BE49-F238E27FC236}">
                <a16:creationId xmlns:a16="http://schemas.microsoft.com/office/drawing/2014/main" id="{A96DF4AE-CEAC-48B2-8A36-9B25BF210FAF}"/>
              </a:ext>
            </a:extLst>
          </p:cNvPr>
          <p:cNvPicPr>
            <a:picLocks noChangeAspect="1"/>
          </p:cNvPicPr>
          <p:nvPr userDrawn="1"/>
        </p:nvPicPr>
        <p:blipFill>
          <a:blip r:embed="rId3"/>
          <a:stretch>
            <a:fillRect/>
          </a:stretch>
        </p:blipFill>
        <p:spPr>
          <a:xfrm>
            <a:off x="-898" y="530203"/>
            <a:ext cx="947302" cy="610330"/>
          </a:xfrm>
          <a:prstGeom prst="rect">
            <a:avLst/>
          </a:prstGeom>
        </p:spPr>
      </p:pic>
    </p:spTree>
    <p:extLst>
      <p:ext uri="{BB962C8B-B14F-4D97-AF65-F5344CB8AC3E}">
        <p14:creationId xmlns:p14="http://schemas.microsoft.com/office/powerpoint/2010/main" val="343496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2023-09-08</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8" r:id="rId7"/>
    <p:sldLayoutId id="2147483659" r:id="rId8"/>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5.xml"/><Relationship Id="rId5" Type="http://schemas.openxmlformats.org/officeDocument/2006/relationships/image" Target="../media/image190.png"/><Relationship Id="rId4"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30.png"/><Relationship Id="rId4" Type="http://schemas.openxmlformats.org/officeDocument/2006/relationships/image" Target="../media/image2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95536" y="2164796"/>
            <a:ext cx="8424936" cy="1768260"/>
          </a:xfrm>
        </p:spPr>
        <p:txBody>
          <a:bodyPr/>
          <a:lstStyle/>
          <a:p>
            <a:r>
              <a:rPr lang="tr-TR" altLang="ko-KR" dirty="0">
                <a:solidFill>
                  <a:srgbClr val="EA6131"/>
                </a:solidFill>
              </a:rPr>
              <a:t>G</a:t>
            </a:r>
            <a:r>
              <a:rPr lang="tr-TR" altLang="ko-KR" dirty="0"/>
              <a:t>ezgin</a:t>
            </a:r>
            <a:r>
              <a:rPr lang="tr-TR" altLang="ko-KR" dirty="0">
                <a:solidFill>
                  <a:srgbClr val="EA6131"/>
                </a:solidFill>
              </a:rPr>
              <a:t> S</a:t>
            </a:r>
            <a:r>
              <a:rPr lang="tr-TR" altLang="ko-KR" dirty="0"/>
              <a:t>atıcı</a:t>
            </a:r>
            <a:r>
              <a:rPr lang="tr-TR" altLang="ko-KR" dirty="0">
                <a:solidFill>
                  <a:srgbClr val="EA6131"/>
                </a:solidFill>
              </a:rPr>
              <a:t> </a:t>
            </a:r>
            <a:r>
              <a:rPr lang="tr-TR" altLang="ko-KR" dirty="0"/>
              <a:t>ve</a:t>
            </a:r>
            <a:r>
              <a:rPr lang="tr-TR" altLang="ko-KR" dirty="0">
                <a:solidFill>
                  <a:srgbClr val="EA6131"/>
                </a:solidFill>
              </a:rPr>
              <a:t> </a:t>
            </a:r>
            <a:r>
              <a:rPr lang="tr-TR" altLang="ko-KR">
                <a:solidFill>
                  <a:srgbClr val="EA6131"/>
                </a:solidFill>
              </a:rPr>
              <a:t>P</a:t>
            </a:r>
            <a:r>
              <a:rPr lang="tr-TR" altLang="ko-KR"/>
              <a:t>ostacı</a:t>
            </a:r>
            <a:r>
              <a:rPr lang="tr-TR" altLang="ko-KR">
                <a:solidFill>
                  <a:srgbClr val="EA6131"/>
                </a:solidFill>
              </a:rPr>
              <a:t> </a:t>
            </a:r>
            <a:r>
              <a:rPr lang="tr-TR" altLang="ko-KR"/>
              <a:t>P</a:t>
            </a:r>
            <a:r>
              <a:rPr lang="tr-TR" altLang="ko-KR">
                <a:solidFill>
                  <a:srgbClr val="EA6131"/>
                </a:solidFill>
              </a:rPr>
              <a:t>r</a:t>
            </a:r>
            <a:r>
              <a:rPr lang="tr-TR" altLang="ko-KR"/>
              <a:t>oblemleri</a:t>
            </a:r>
            <a:endParaRPr lang="ko-KR" altLang="en-US" dirty="0"/>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30DE9E-5068-D160-0266-DF15A5DD2C89}"/>
              </a:ext>
            </a:extLst>
          </p:cNvPr>
          <p:cNvSpPr>
            <a:spLocks noGrp="1"/>
          </p:cNvSpPr>
          <p:nvPr>
            <p:ph idx="1"/>
          </p:nvPr>
        </p:nvSpPr>
        <p:spPr/>
        <p:txBody>
          <a:bodyPr/>
          <a:lstStyle/>
          <a:p>
            <a:endParaRPr lang="tr-TR"/>
          </a:p>
        </p:txBody>
      </p:sp>
      <p:sp>
        <p:nvSpPr>
          <p:cNvPr id="3" name="Title 2">
            <a:extLst>
              <a:ext uri="{FF2B5EF4-FFF2-40B4-BE49-F238E27FC236}">
                <a16:creationId xmlns:a16="http://schemas.microsoft.com/office/drawing/2014/main" id="{7DADC68B-AEF9-4618-04B4-D10AD242E727}"/>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F18A07BF-297A-415A-325A-BF3833A4BD7B}"/>
              </a:ext>
            </a:extLst>
          </p:cNvPr>
          <p:cNvPicPr>
            <a:picLocks noChangeAspect="1"/>
          </p:cNvPicPr>
          <p:nvPr/>
        </p:nvPicPr>
        <p:blipFill>
          <a:blip r:embed="rId2"/>
          <a:stretch>
            <a:fillRect/>
          </a:stretch>
        </p:blipFill>
        <p:spPr>
          <a:xfrm>
            <a:off x="60922" y="928214"/>
            <a:ext cx="2872037" cy="379693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0118BC9-A356-9D39-9DEC-770C3B1E41D5}"/>
              </a:ext>
            </a:extLst>
          </p:cNvPr>
          <p:cNvPicPr>
            <a:picLocks noChangeAspect="1"/>
          </p:cNvPicPr>
          <p:nvPr/>
        </p:nvPicPr>
        <p:blipFill>
          <a:blip r:embed="rId3"/>
          <a:stretch>
            <a:fillRect/>
          </a:stretch>
        </p:blipFill>
        <p:spPr>
          <a:xfrm>
            <a:off x="3087221" y="3399990"/>
            <a:ext cx="2960417" cy="98222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E2031C8-1320-0456-0098-742F5DDB5FA9}"/>
              </a:ext>
            </a:extLst>
          </p:cNvPr>
          <p:cNvPicPr>
            <a:picLocks noChangeAspect="1"/>
          </p:cNvPicPr>
          <p:nvPr/>
        </p:nvPicPr>
        <p:blipFill>
          <a:blip r:embed="rId4"/>
          <a:stretch>
            <a:fillRect/>
          </a:stretch>
        </p:blipFill>
        <p:spPr>
          <a:xfrm>
            <a:off x="4805267" y="4938787"/>
            <a:ext cx="3342875" cy="57844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581A153C-4E9C-E3B3-2943-C3E1B5F13262}"/>
              </a:ext>
            </a:extLst>
          </p:cNvPr>
          <p:cNvPicPr>
            <a:picLocks noChangeAspect="1"/>
          </p:cNvPicPr>
          <p:nvPr/>
        </p:nvPicPr>
        <p:blipFill>
          <a:blip r:embed="rId5"/>
          <a:stretch>
            <a:fillRect/>
          </a:stretch>
        </p:blipFill>
        <p:spPr>
          <a:xfrm>
            <a:off x="3087221" y="925038"/>
            <a:ext cx="2960417" cy="226181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B1A9DC4-EBAD-CA60-A431-E5DAA64F9700}"/>
              </a:ext>
            </a:extLst>
          </p:cNvPr>
          <p:cNvPicPr>
            <a:picLocks noChangeAspect="1"/>
          </p:cNvPicPr>
          <p:nvPr/>
        </p:nvPicPr>
        <p:blipFill>
          <a:blip r:embed="rId6"/>
          <a:stretch>
            <a:fillRect/>
          </a:stretch>
        </p:blipFill>
        <p:spPr>
          <a:xfrm>
            <a:off x="6250876" y="925037"/>
            <a:ext cx="2832202" cy="21977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704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A118207-B188-E699-24AE-E467AA0E542E}"/>
                  </a:ext>
                </a:extLst>
              </p:cNvPr>
              <p:cNvSpPr>
                <a:spLocks noGrp="1"/>
              </p:cNvSpPr>
              <p:nvPr>
                <p:ph idx="1"/>
              </p:nvPr>
            </p:nvSpPr>
            <p:spPr/>
            <p:txBody>
              <a:bodyPr>
                <a:normAutofit/>
              </a:bodyPr>
              <a:lstStyle/>
              <a:p>
                <a:r>
                  <a:rPr lang="tr-TR"/>
                  <a:t>Varsayalım ki sadece 4 adet şehir ziyaret hakkımız vardır. Bu durumda kısıtlarımız nasıl değişecektir;</a:t>
                </a:r>
              </a:p>
              <a:p>
                <a:pPr/>
                <a14:m>
                  <m:oMathPara xmlns:m="http://schemas.openxmlformats.org/officeDocument/2006/math">
                    <m:oMathParaPr>
                      <m:jc m:val="left"/>
                    </m:oMathParaPr>
                    <m:oMath xmlns:m="http://schemas.openxmlformats.org/officeDocument/2006/math">
                      <m:sSub>
                        <m:sSubPr>
                          <m:ctrlPr>
                            <a:rPr lang="tr-TR" sz="1600" i="1" kern="0" smtClean="0">
                              <a:effectLst/>
                              <a:latin typeface="Cambria Math" panose="02040503050406030204" pitchFamily="18" charset="0"/>
                              <a:cs typeface="Times New Roman" panose="02020603050405020304" pitchFamily="18" charset="0"/>
                            </a:rPr>
                          </m:ctrlPr>
                        </m:sSubPr>
                        <m:e>
                          <m:r>
                            <a:rPr lang="tr-TR" sz="1600" b="0" i="1" kern="0" smtClean="0">
                              <a:effectLst/>
                              <a:latin typeface="Cambria Math" panose="02040503050406030204" pitchFamily="18" charset="0"/>
                              <a:cs typeface="Times New Roman" panose="02020603050405020304" pitchFamily="18" charset="0"/>
                            </a:rPr>
                            <m:t>𝑦</m:t>
                          </m:r>
                        </m:e>
                        <m:sub>
                          <m:r>
                            <a:rPr lang="tr-TR" sz="1600" b="0" i="1" kern="0" smtClean="0">
                              <a:effectLst/>
                              <a:latin typeface="Cambria Math" panose="02040503050406030204" pitchFamily="18" charset="0"/>
                              <a:cs typeface="Times New Roman" panose="02020603050405020304" pitchFamily="18" charset="0"/>
                            </a:rPr>
                            <m:t>𝑖</m:t>
                          </m:r>
                        </m:sub>
                      </m:sSub>
                      <m:r>
                        <a:rPr lang="tr-TR" sz="1600" b="0" i="1" kern="0" smtClean="0">
                          <a:effectLst/>
                          <a:latin typeface="Cambria Math" panose="02040503050406030204" pitchFamily="18" charset="0"/>
                          <a:cs typeface="Times New Roman" panose="02020603050405020304" pitchFamily="18" charset="0"/>
                        </a:rPr>
                        <m:t>:</m:t>
                      </m:r>
                      <m:r>
                        <a:rPr lang="tr-TR" sz="1600" b="0" i="1" kern="0" smtClean="0">
                          <a:effectLst/>
                          <a:latin typeface="Cambria Math" panose="02040503050406030204" pitchFamily="18" charset="0"/>
                          <a:cs typeface="Times New Roman" panose="02020603050405020304" pitchFamily="18" charset="0"/>
                        </a:rPr>
                        <m:t>𝑖</m:t>
                      </m:r>
                      <m:r>
                        <a:rPr lang="tr-TR" sz="1600" b="0" i="1" kern="0" smtClean="0">
                          <a:effectLst/>
                          <a:latin typeface="Cambria Math" panose="02040503050406030204" pitchFamily="18" charset="0"/>
                          <a:cs typeface="Times New Roman" panose="02020603050405020304" pitchFamily="18" charset="0"/>
                        </a:rPr>
                        <m:t> ş</m:t>
                      </m:r>
                      <m:r>
                        <a:rPr lang="tr-TR" sz="1600" b="0" i="1" kern="0" smtClean="0">
                          <a:effectLst/>
                          <a:latin typeface="Cambria Math" panose="02040503050406030204" pitchFamily="18" charset="0"/>
                          <a:cs typeface="Times New Roman" panose="02020603050405020304" pitchFamily="18" charset="0"/>
                        </a:rPr>
                        <m:t>𝑒h𝑟𝑖𝑛𝑑𝑒</m:t>
                      </m:r>
                      <m:r>
                        <a:rPr lang="tr-TR" sz="1600" b="0" i="1" kern="0" smtClean="0">
                          <a:effectLst/>
                          <a:latin typeface="Cambria Math" panose="02040503050406030204" pitchFamily="18" charset="0"/>
                          <a:cs typeface="Times New Roman" panose="02020603050405020304" pitchFamily="18" charset="0"/>
                        </a:rPr>
                        <m:t> </m:t>
                      </m:r>
                      <m:r>
                        <a:rPr lang="tr-TR" sz="1600" b="0" i="1" kern="0" smtClean="0">
                          <a:effectLst/>
                          <a:latin typeface="Cambria Math" panose="02040503050406030204" pitchFamily="18" charset="0"/>
                          <a:cs typeface="Times New Roman" panose="02020603050405020304" pitchFamily="18" charset="0"/>
                        </a:rPr>
                        <m:t>𝑜𝑙𝑢𝑛𝑚𝑢</m:t>
                      </m:r>
                      <m:r>
                        <a:rPr lang="tr-TR" sz="1600" b="0" i="1" kern="0" smtClean="0">
                          <a:effectLst/>
                          <a:latin typeface="Cambria Math" panose="02040503050406030204" pitchFamily="18" charset="0"/>
                          <a:cs typeface="Times New Roman" panose="02020603050405020304" pitchFamily="18" charset="0"/>
                        </a:rPr>
                        <m:t>ş</m:t>
                      </m:r>
                      <m:r>
                        <a:rPr lang="tr-TR" sz="1600" b="0" i="1" kern="0" smtClean="0">
                          <a:effectLst/>
                          <a:latin typeface="Cambria Math" panose="02040503050406030204" pitchFamily="18" charset="0"/>
                          <a:cs typeface="Times New Roman" panose="02020603050405020304" pitchFamily="18" charset="0"/>
                        </a:rPr>
                        <m:t>𝑠𝑎</m:t>
                      </m:r>
                      <m:r>
                        <a:rPr lang="tr-TR" sz="1600" b="0" i="1" kern="0" smtClean="0">
                          <a:effectLst/>
                          <a:latin typeface="Cambria Math" panose="02040503050406030204" pitchFamily="18" charset="0"/>
                          <a:cs typeface="Times New Roman" panose="02020603050405020304" pitchFamily="18" charset="0"/>
                        </a:rPr>
                        <m:t> 1 </m:t>
                      </m:r>
                      <m:r>
                        <a:rPr lang="tr-TR" sz="1600" b="0" i="1" kern="0" smtClean="0">
                          <a:effectLst/>
                          <a:latin typeface="Cambria Math" panose="02040503050406030204" pitchFamily="18" charset="0"/>
                          <a:cs typeface="Times New Roman" panose="02020603050405020304" pitchFamily="18" charset="0"/>
                        </a:rPr>
                        <m:t>𝑑𝑒</m:t>
                      </m:r>
                      <m:r>
                        <a:rPr lang="tr-TR" sz="1600" b="0" i="1" kern="0" smtClean="0">
                          <a:effectLst/>
                          <a:latin typeface="Cambria Math" panose="02040503050406030204" pitchFamily="18" charset="0"/>
                          <a:cs typeface="Times New Roman" panose="02020603050405020304" pitchFamily="18" charset="0"/>
                        </a:rPr>
                        <m:t>ğ</m:t>
                      </m:r>
                      <m:r>
                        <a:rPr lang="tr-TR" sz="1600" b="0" i="1" kern="0" smtClean="0">
                          <a:effectLst/>
                          <a:latin typeface="Cambria Math" panose="02040503050406030204" pitchFamily="18" charset="0"/>
                          <a:cs typeface="Times New Roman" panose="02020603050405020304" pitchFamily="18" charset="0"/>
                        </a:rPr>
                        <m:t>𝑖𝑙𝑠𝑒</m:t>
                      </m:r>
                      <m:r>
                        <a:rPr lang="tr-TR" sz="1600" b="0" i="1" kern="0" smtClean="0">
                          <a:effectLst/>
                          <a:latin typeface="Cambria Math" panose="02040503050406030204" pitchFamily="18" charset="0"/>
                          <a:cs typeface="Times New Roman" panose="02020603050405020304" pitchFamily="18" charset="0"/>
                        </a:rPr>
                        <m:t> 0</m:t>
                      </m:r>
                    </m:oMath>
                  </m:oMathPara>
                </a14:m>
                <a:endParaRPr lang="tr-TR"/>
              </a:p>
              <a:p>
                <a:pPr>
                  <a:lnSpc>
                    <a:spcPct val="107000"/>
                  </a:lnSpc>
                  <a:spcAft>
                    <a:spcPts val="800"/>
                  </a:spcAft>
                </a:pP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a:p>
                <a:endParaRPr lang="tr-TR"/>
              </a:p>
              <a:p>
                <a:endParaRPr lang="tr-TR"/>
              </a:p>
              <a:p>
                <a:endParaRPr lang="tr-TR"/>
              </a:p>
            </p:txBody>
          </p:sp>
        </mc:Choice>
        <mc:Fallback xmlns="">
          <p:sp>
            <p:nvSpPr>
              <p:cNvPr id="2" name="Content Placeholder 1">
                <a:extLst>
                  <a:ext uri="{FF2B5EF4-FFF2-40B4-BE49-F238E27FC236}">
                    <a16:creationId xmlns:a16="http://schemas.microsoft.com/office/drawing/2014/main" id="{AA118207-B188-E699-24AE-E467AA0E542E}"/>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1E88C202-3B64-665E-173B-A95AB1FFE256}"/>
              </a:ext>
            </a:extLst>
          </p:cNvPr>
          <p:cNvSpPr>
            <a:spLocks noGrp="1"/>
          </p:cNvSpPr>
          <p:nvPr>
            <p:ph type="title"/>
          </p:nvPr>
        </p:nvSpPr>
        <p:spPr/>
        <p:txBody>
          <a:bodyPr/>
          <a:lstStyle/>
          <a:p>
            <a:r>
              <a:rPr lang="tr-TR"/>
              <a:t>Özel Kısıtlı Problemler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1A0774-2A98-3948-C284-440832FC6040}"/>
                  </a:ext>
                </a:extLst>
              </p:cNvPr>
              <p:cNvSpPr txBox="1"/>
              <p:nvPr/>
            </p:nvSpPr>
            <p:spPr>
              <a:xfrm>
                <a:off x="220203" y="2352744"/>
                <a:ext cx="4576812" cy="2152512"/>
              </a:xfrm>
              <a:prstGeom prst="rect">
                <a:avLst/>
              </a:prstGeom>
              <a:noFill/>
            </p:spPr>
            <p:txBody>
              <a:bodyPr wrap="square">
                <a:spAutoFit/>
              </a:bodyPr>
              <a:lstStyle/>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smtClean="0">
                              <a:effectLst/>
                              <a:latin typeface="Cambria Math" panose="02040503050406030204" pitchFamily="18" charset="0"/>
                              <a:cs typeface="Times New Roman" panose="02020603050405020304" pitchFamily="18" charset="0"/>
                            </a:rPr>
                          </m:ctrlPr>
                        </m:sSubPr>
                        <m:e>
                          <m:r>
                            <a:rPr lang="tr-TR" sz="1800" b="0" i="1" kern="0" smtClean="0">
                              <a:effectLst/>
                              <a:latin typeface="Cambria Math" panose="02040503050406030204" pitchFamily="18" charset="0"/>
                              <a:cs typeface="Times New Roman" panose="02020603050405020304" pitchFamily="18" charset="0"/>
                            </a:rPr>
                            <m:t>𝑦</m:t>
                          </m:r>
                        </m:e>
                        <m:sub>
                          <m:r>
                            <a:rPr lang="tr-TR" sz="1800" b="0" i="1" kern="0" smtClean="0">
                              <a:effectLst/>
                              <a:latin typeface="Cambria Math" panose="02040503050406030204" pitchFamily="18" charset="0"/>
                              <a:cs typeface="Times New Roman" panose="02020603050405020304" pitchFamily="18" charset="0"/>
                            </a:rPr>
                            <m:t>𝐴</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𝐵𝑎</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𝐾</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611A0774-2A98-3948-C284-440832FC6040}"/>
                  </a:ext>
                </a:extLst>
              </p:cNvPr>
              <p:cNvSpPr txBox="1">
                <a:spLocks noRot="1" noChangeAspect="1" noMove="1" noResize="1" noEditPoints="1" noAdjustHandles="1" noChangeArrowheads="1" noChangeShapeType="1" noTextEdit="1"/>
              </p:cNvSpPr>
              <p:nvPr/>
            </p:nvSpPr>
            <p:spPr>
              <a:xfrm>
                <a:off x="220203" y="2352744"/>
                <a:ext cx="4576812" cy="215251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5ECC2F-DC2A-E016-774E-A69C50558984}"/>
                  </a:ext>
                </a:extLst>
              </p:cNvPr>
              <p:cNvSpPr txBox="1"/>
              <p:nvPr/>
            </p:nvSpPr>
            <p:spPr>
              <a:xfrm>
                <a:off x="4283968" y="2352744"/>
                <a:ext cx="4576812" cy="215251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kern="0">
                              <a:latin typeface="Cambria Math" panose="02040503050406030204" pitchFamily="18" charset="0"/>
                              <a:cs typeface="Times New Roman" panose="02020603050405020304" pitchFamily="18" charset="0"/>
                            </a:rPr>
                            <m:t>𝐴</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𝐵𝑎</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𝐾</m:t>
                          </m:r>
                        </m:sub>
                      </m:sSub>
                    </m:oMath>
                  </m:oMathPara>
                </a14:m>
                <a:endParaRPr lang="tr-TR"/>
              </a:p>
            </p:txBody>
          </p:sp>
        </mc:Choice>
        <mc:Fallback xmlns="">
          <p:sp>
            <p:nvSpPr>
              <p:cNvPr id="9" name="TextBox 8">
                <a:extLst>
                  <a:ext uri="{FF2B5EF4-FFF2-40B4-BE49-F238E27FC236}">
                    <a16:creationId xmlns:a16="http://schemas.microsoft.com/office/drawing/2014/main" id="{2A5ECC2F-DC2A-E016-774E-A69C50558984}"/>
                  </a:ext>
                </a:extLst>
              </p:cNvPr>
              <p:cNvSpPr txBox="1">
                <a:spLocks noRot="1" noChangeAspect="1" noMove="1" noResize="1" noEditPoints="1" noAdjustHandles="1" noChangeArrowheads="1" noChangeShapeType="1" noTextEdit="1"/>
              </p:cNvSpPr>
              <p:nvPr/>
            </p:nvSpPr>
            <p:spPr>
              <a:xfrm>
                <a:off x="4283968" y="2352744"/>
                <a:ext cx="4576812" cy="215251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5BE00A-9BE8-6C6B-78E3-8F01129FDD7F}"/>
                  </a:ext>
                </a:extLst>
              </p:cNvPr>
              <p:cNvSpPr txBox="1"/>
              <p:nvPr/>
            </p:nvSpPr>
            <p:spPr>
              <a:xfrm>
                <a:off x="2123728" y="4520385"/>
                <a:ext cx="4576812" cy="49128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cs typeface="Times New Roman" panose="02020603050405020304" pitchFamily="18" charset="0"/>
                            </a:rPr>
                          </m:ctrlPr>
                        </m:sSubPr>
                        <m:e>
                          <m:r>
                            <a:rPr lang="tr-TR" sz="1800" b="0" i="1" kern="0" smtClean="0">
                              <a:effectLst/>
                              <a:latin typeface="Cambria Math" panose="02040503050406030204" pitchFamily="18" charset="0"/>
                              <a:cs typeface="Times New Roman" panose="02020603050405020304" pitchFamily="18" charset="0"/>
                            </a:rPr>
                            <m:t>𝑦</m:t>
                          </m:r>
                        </m:e>
                        <m:sub>
                          <m:r>
                            <a:rPr lang="tr-TR" sz="1800" b="0" i="1" kern="0" smtClean="0">
                              <a:effectLst/>
                              <a:latin typeface="Cambria Math" panose="02040503050406030204" pitchFamily="18" charset="0"/>
                              <a:cs typeface="Times New Roman" panose="02020603050405020304" pitchFamily="18" charset="0"/>
                            </a:rPr>
                            <m:t>𝐴</m:t>
                          </m:r>
                        </m:sub>
                      </m:sSub>
                      <m:r>
                        <a:rPr lang="tr-TR" sz="1800" b="0" i="1" kern="0" smtClean="0">
                          <a:effectLst/>
                          <a:latin typeface="Cambria Math" panose="020405030504060302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r>
                        <a:rPr lang="tr-TR" b="0" i="1" kern="0" smtClean="0">
                          <a:latin typeface="Cambria Math" panose="020405030504060302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r>
                        <a:rPr lang="tr-TR" b="0" i="1" kern="0" smtClean="0">
                          <a:latin typeface="Cambria Math" panose="020405030504060302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𝐵𝑎</m:t>
                          </m:r>
                        </m:sub>
                      </m:sSub>
                      <m:r>
                        <a:rPr lang="tr-TR" b="0" i="1" kern="0" smtClean="0">
                          <a:latin typeface="Cambria Math" panose="020405030504060302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𝐾</m:t>
                          </m:r>
                        </m:sub>
                      </m:sSub>
                      <m:r>
                        <a:rPr lang="tr-TR" b="0" i="1" kern="0" smtClean="0">
                          <a:latin typeface="Cambria Math" panose="020405030504060302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315BE00A-9BE8-6C6B-78E3-8F01129FDD7F}"/>
                  </a:ext>
                </a:extLst>
              </p:cNvPr>
              <p:cNvSpPr txBox="1">
                <a:spLocks noRot="1" noChangeAspect="1" noMove="1" noResize="1" noEditPoints="1" noAdjustHandles="1" noChangeArrowheads="1" noChangeShapeType="1" noTextEdit="1"/>
              </p:cNvSpPr>
              <p:nvPr/>
            </p:nvSpPr>
            <p:spPr>
              <a:xfrm>
                <a:off x="2123728" y="4520385"/>
                <a:ext cx="4576812" cy="491288"/>
              </a:xfrm>
              <a:prstGeom prst="rect">
                <a:avLst/>
              </a:prstGeom>
              <a:blipFill>
                <a:blip r:embed="rId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877025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852FFB-6B46-D77B-7753-348A168877AF}"/>
              </a:ext>
            </a:extLst>
          </p:cNvPr>
          <p:cNvSpPr>
            <a:spLocks noGrp="1"/>
          </p:cNvSpPr>
          <p:nvPr>
            <p:ph idx="1"/>
          </p:nvPr>
        </p:nvSpPr>
        <p:spPr/>
        <p:txBody>
          <a:bodyPr/>
          <a:lstStyle/>
          <a:p>
            <a:r>
              <a:rPr lang="tr-TR">
                <a:effectLst/>
              </a:rPr>
              <a:t>A-B-C-D-E şehirlerine ilişkin satış karları ve maliyetleri tabloda görülmektedir. Her şehir yalnızca bir kez ziyaret edilecektir. Toplam seyahat bütçesi </a:t>
            </a:r>
            <a:r>
              <a:rPr lang="tr-TR"/>
              <a:t>7</a:t>
            </a:r>
            <a:r>
              <a:rPr lang="tr-TR">
                <a:effectLst/>
              </a:rPr>
              <a:t> ₺ olduğuna göre en yüksek karı veren modeli kurunuz. </a:t>
            </a:r>
          </a:p>
          <a:p>
            <a:endParaRPr lang="tr-TR">
              <a:effectLst/>
            </a:endParaRPr>
          </a:p>
          <a:p>
            <a:br>
              <a:rPr lang="tr-TR">
                <a:effectLst/>
              </a:rPr>
            </a:br>
            <a:endParaRPr lang="tr-TR"/>
          </a:p>
        </p:txBody>
      </p:sp>
      <p:sp>
        <p:nvSpPr>
          <p:cNvPr id="3" name="Title 2">
            <a:extLst>
              <a:ext uri="{FF2B5EF4-FFF2-40B4-BE49-F238E27FC236}">
                <a16:creationId xmlns:a16="http://schemas.microsoft.com/office/drawing/2014/main" id="{2378AB00-73F4-A664-438D-59EE25F4F540}"/>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FB677CA7-8E19-F262-EB76-7D61ABC8599D}"/>
              </a:ext>
            </a:extLst>
          </p:cNvPr>
          <p:cNvPicPr>
            <a:picLocks noChangeAspect="1"/>
          </p:cNvPicPr>
          <p:nvPr/>
        </p:nvPicPr>
        <p:blipFill>
          <a:blip r:embed="rId2"/>
          <a:stretch>
            <a:fillRect/>
          </a:stretch>
        </p:blipFill>
        <p:spPr>
          <a:xfrm>
            <a:off x="3347864" y="2204864"/>
            <a:ext cx="2335016" cy="144016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014B1C-85DE-AC52-C543-D74CE54EC7FA}"/>
                  </a:ext>
                </a:extLst>
              </p:cNvPr>
              <p:cNvSpPr txBox="1"/>
              <p:nvPr/>
            </p:nvSpPr>
            <p:spPr>
              <a:xfrm>
                <a:off x="1979712" y="3789040"/>
                <a:ext cx="51845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𝐴</m:t>
                          </m:r>
                        </m:e>
                        <m:sub>
                          <m:r>
                            <a:rPr lang="tr-TR" i="1">
                              <a:latin typeface="Cambria Math" panose="02040503050406030204" pitchFamily="18" charset="0"/>
                            </a:rPr>
                            <m:t>𝐾𝑎𝑟</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𝐵</m:t>
                          </m:r>
                        </m:e>
                        <m:sub>
                          <m:r>
                            <a:rPr lang="tr-TR" i="1">
                              <a:latin typeface="Cambria Math" panose="02040503050406030204" pitchFamily="18" charset="0"/>
                            </a:rPr>
                            <m:t>𝐾𝑎𝑟</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𝐶</m:t>
                          </m:r>
                        </m:e>
                        <m:sub>
                          <m:r>
                            <a:rPr lang="tr-TR" i="1">
                              <a:latin typeface="Cambria Math" panose="02040503050406030204" pitchFamily="18" charset="0"/>
                            </a:rPr>
                            <m:t>𝐾𝑎𝑟</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𝐷</m:t>
                          </m:r>
                        </m:e>
                        <m:sub>
                          <m:r>
                            <a:rPr lang="tr-TR" i="1">
                              <a:latin typeface="Cambria Math" panose="02040503050406030204" pitchFamily="18" charset="0"/>
                            </a:rPr>
                            <m:t>𝐾𝑎𝑟</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𝐸</m:t>
                          </m:r>
                        </m:e>
                        <m:sub>
                          <m:r>
                            <a:rPr lang="tr-TR" i="1">
                              <a:latin typeface="Cambria Math" panose="02040503050406030204" pitchFamily="18" charset="0"/>
                            </a:rPr>
                            <m:t>𝐾𝑎𝑟</m:t>
                          </m:r>
                        </m:sub>
                      </m:sSub>
                    </m:oMath>
                  </m:oMathPara>
                </a14:m>
                <a:endParaRPr lang="tr-TR"/>
              </a:p>
            </p:txBody>
          </p:sp>
        </mc:Choice>
        <mc:Fallback xmlns="">
          <p:sp>
            <p:nvSpPr>
              <p:cNvPr id="7" name="TextBox 6">
                <a:extLst>
                  <a:ext uri="{FF2B5EF4-FFF2-40B4-BE49-F238E27FC236}">
                    <a16:creationId xmlns:a16="http://schemas.microsoft.com/office/drawing/2014/main" id="{71014B1C-85DE-AC52-C543-D74CE54EC7FA}"/>
                  </a:ext>
                </a:extLst>
              </p:cNvPr>
              <p:cNvSpPr txBox="1">
                <a:spLocks noRot="1" noChangeAspect="1" noMove="1" noResize="1" noEditPoints="1" noAdjustHandles="1" noChangeArrowheads="1" noChangeShapeType="1" noTextEdit="1"/>
              </p:cNvSpPr>
              <p:nvPr/>
            </p:nvSpPr>
            <p:spPr>
              <a:xfrm>
                <a:off x="1979712" y="3789040"/>
                <a:ext cx="5184576"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CB71F5-463A-1273-71A0-5A53856954A0}"/>
                  </a:ext>
                </a:extLst>
              </p:cNvPr>
              <p:cNvSpPr txBox="1"/>
              <p:nvPr/>
            </p:nvSpPr>
            <p:spPr>
              <a:xfrm>
                <a:off x="-31329" y="4380378"/>
                <a:ext cx="3883249" cy="208711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𝐸𝐴</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𝐸𝐵</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𝐸𝐶</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𝐸𝐷</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𝐷𝐸</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9CB71F5-463A-1273-71A0-5A53856954A0}"/>
                  </a:ext>
                </a:extLst>
              </p:cNvPr>
              <p:cNvSpPr txBox="1">
                <a:spLocks noRot="1" noChangeAspect="1" noMove="1" noResize="1" noEditPoints="1" noAdjustHandles="1" noChangeArrowheads="1" noChangeShapeType="1" noTextEdit="1"/>
              </p:cNvSpPr>
              <p:nvPr/>
            </p:nvSpPr>
            <p:spPr>
              <a:xfrm>
                <a:off x="-31329" y="4380378"/>
                <a:ext cx="3883249" cy="2087110"/>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5D85B6-4DDF-2E38-41D9-10A136E91BB9}"/>
                  </a:ext>
                </a:extLst>
              </p:cNvPr>
              <p:cNvSpPr txBox="1"/>
              <p:nvPr/>
            </p:nvSpPr>
            <p:spPr>
              <a:xfrm>
                <a:off x="3843659" y="4339854"/>
                <a:ext cx="4591250" cy="208711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𝐸𝐷</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7</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175D85B6-4DDF-2E38-41D9-10A136E91BB9}"/>
                  </a:ext>
                </a:extLst>
              </p:cNvPr>
              <p:cNvSpPr txBox="1">
                <a:spLocks noRot="1" noChangeAspect="1" noMove="1" noResize="1" noEditPoints="1" noAdjustHandles="1" noChangeArrowheads="1" noChangeShapeType="1" noTextEdit="1"/>
              </p:cNvSpPr>
              <p:nvPr/>
            </p:nvSpPr>
            <p:spPr>
              <a:xfrm>
                <a:off x="3843659" y="4339854"/>
                <a:ext cx="4591250" cy="2087110"/>
              </a:xfrm>
              <a:prstGeom prst="rect">
                <a:avLst/>
              </a:prstGeom>
              <a:blipFill>
                <a:blip r:embed="rId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067939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161D94-A2C9-1D9C-A5B0-8032F1A87718}"/>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C94AEF-CB92-E029-B8C7-18C73B5DC1D9}"/>
                  </a:ext>
                </a:extLst>
              </p:cNvPr>
              <p:cNvSpPr txBox="1"/>
              <p:nvPr/>
            </p:nvSpPr>
            <p:spPr>
              <a:xfrm>
                <a:off x="220203" y="2352744"/>
                <a:ext cx="4576812" cy="2152512"/>
              </a:xfrm>
              <a:prstGeom prst="rect">
                <a:avLst/>
              </a:prstGeom>
              <a:noFill/>
            </p:spPr>
            <p:txBody>
              <a:bodyPr wrap="square">
                <a:spAutoFit/>
              </a:bodyPr>
              <a:lstStyle/>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smtClean="0">
                              <a:effectLst/>
                              <a:latin typeface="Cambria Math" panose="02040503050406030204" pitchFamily="18" charset="0"/>
                              <a:cs typeface="Times New Roman" panose="02020603050405020304" pitchFamily="18" charset="0"/>
                            </a:rPr>
                          </m:ctrlPr>
                        </m:sSubPr>
                        <m:e>
                          <m:r>
                            <a:rPr lang="tr-TR" sz="1800" b="0" i="1" kern="0" smtClean="0">
                              <a:effectLst/>
                              <a:latin typeface="Cambria Math" panose="02040503050406030204" pitchFamily="18" charset="0"/>
                              <a:cs typeface="Times New Roman" panose="02020603050405020304" pitchFamily="18" charset="0"/>
                            </a:rPr>
                            <m:t>𝑦</m:t>
                          </m:r>
                        </m:e>
                        <m:sub>
                          <m:r>
                            <a:rPr lang="tr-TR" sz="1800" b="0" i="1" kern="0" smtClean="0">
                              <a:effectLst/>
                              <a:latin typeface="Cambria Math" panose="02040503050406030204" pitchFamily="18" charset="0"/>
                              <a:cs typeface="Times New Roman" panose="02020603050405020304" pitchFamily="18" charset="0"/>
                            </a:rPr>
                            <m:t>𝐴</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𝐶</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𝐷</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9CC94AEF-CB92-E029-B8C7-18C73B5DC1D9}"/>
                  </a:ext>
                </a:extLst>
              </p:cNvPr>
              <p:cNvSpPr txBox="1">
                <a:spLocks noRot="1" noChangeAspect="1" noMove="1" noResize="1" noEditPoints="1" noAdjustHandles="1" noChangeArrowheads="1" noChangeShapeType="1" noTextEdit="1"/>
              </p:cNvSpPr>
              <p:nvPr/>
            </p:nvSpPr>
            <p:spPr>
              <a:xfrm>
                <a:off x="220203" y="2352744"/>
                <a:ext cx="4576812" cy="2152512"/>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6D64C2-A1FC-C8C8-3AEB-8CAB70AA7982}"/>
                  </a:ext>
                </a:extLst>
              </p:cNvPr>
              <p:cNvSpPr txBox="1"/>
              <p:nvPr/>
            </p:nvSpPr>
            <p:spPr>
              <a:xfrm>
                <a:off x="4283968" y="2352744"/>
                <a:ext cx="4576812" cy="215251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kern="0">
                              <a:latin typeface="Cambria Math" panose="02040503050406030204" pitchFamily="18" charset="0"/>
                              <a:cs typeface="Times New Roman" panose="02020603050405020304" pitchFamily="18" charset="0"/>
                            </a:rPr>
                            <m:t>𝐴</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𝐶</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𝐷</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oMath>
                  </m:oMathPara>
                </a14:m>
                <a:endParaRPr lang="tr-TR"/>
              </a:p>
            </p:txBody>
          </p:sp>
        </mc:Choice>
        <mc:Fallback xmlns="">
          <p:sp>
            <p:nvSpPr>
              <p:cNvPr id="5" name="TextBox 4">
                <a:extLst>
                  <a:ext uri="{FF2B5EF4-FFF2-40B4-BE49-F238E27FC236}">
                    <a16:creationId xmlns:a16="http://schemas.microsoft.com/office/drawing/2014/main" id="{586D64C2-A1FC-C8C8-3AEB-8CAB70AA7982}"/>
                  </a:ext>
                </a:extLst>
              </p:cNvPr>
              <p:cNvSpPr txBox="1">
                <a:spLocks noRot="1" noChangeAspect="1" noMove="1" noResize="1" noEditPoints="1" noAdjustHandles="1" noChangeArrowheads="1" noChangeShapeType="1" noTextEdit="1"/>
              </p:cNvSpPr>
              <p:nvPr/>
            </p:nvSpPr>
            <p:spPr>
              <a:xfrm>
                <a:off x="4283968" y="2352744"/>
                <a:ext cx="4576812" cy="215251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1834F0-0B7B-3C05-BFA1-9F638ADC7546}"/>
                  </a:ext>
                </a:extLst>
              </p:cNvPr>
              <p:cNvSpPr txBox="1"/>
              <p:nvPr/>
            </p:nvSpPr>
            <p:spPr>
              <a:xfrm>
                <a:off x="2123728" y="4869160"/>
                <a:ext cx="45768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𝐴</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𝐵</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𝐶</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𝐷</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𝐸</m:t>
                          </m:r>
                        </m:sub>
                      </m:sSub>
                      <m:r>
                        <a:rPr lang="tr-TR" i="0">
                          <a:latin typeface="Cambria Math" panose="02040503050406030204" pitchFamily="18" charset="0"/>
                        </a:rPr>
                        <m:t>≤5</m:t>
                      </m:r>
                    </m:oMath>
                  </m:oMathPara>
                </a14:m>
                <a:endParaRPr lang="tr-TR"/>
              </a:p>
            </p:txBody>
          </p:sp>
        </mc:Choice>
        <mc:Fallback xmlns="">
          <p:sp>
            <p:nvSpPr>
              <p:cNvPr id="9" name="TextBox 8">
                <a:extLst>
                  <a:ext uri="{FF2B5EF4-FFF2-40B4-BE49-F238E27FC236}">
                    <a16:creationId xmlns:a16="http://schemas.microsoft.com/office/drawing/2014/main" id="{A41834F0-0B7B-3C05-BFA1-9F638ADC7546}"/>
                  </a:ext>
                </a:extLst>
              </p:cNvPr>
              <p:cNvSpPr txBox="1">
                <a:spLocks noRot="1" noChangeAspect="1" noMove="1" noResize="1" noEditPoints="1" noAdjustHandles="1" noChangeArrowheads="1" noChangeShapeType="1" noTextEdit="1"/>
              </p:cNvSpPr>
              <p:nvPr/>
            </p:nvSpPr>
            <p:spPr>
              <a:xfrm>
                <a:off x="2123728" y="4869160"/>
                <a:ext cx="4576812" cy="369332"/>
              </a:xfrm>
              <a:prstGeom prst="rect">
                <a:avLst/>
              </a:prstGeom>
              <a:blipFill>
                <a:blip r:embed="rId4"/>
                <a:stretch>
                  <a:fillRect b="-6667"/>
                </a:stretch>
              </a:blipFill>
            </p:spPr>
            <p:txBody>
              <a:bodyPr/>
              <a:lstStyle/>
              <a:p>
                <a:r>
                  <a:rPr lang="tr-TR">
                    <a:noFill/>
                  </a:rPr>
                  <a:t> </a:t>
                </a:r>
              </a:p>
            </p:txBody>
          </p:sp>
        </mc:Fallback>
      </mc:AlternateContent>
    </p:spTree>
    <p:extLst>
      <p:ext uri="{BB962C8B-B14F-4D97-AF65-F5344CB8AC3E}">
        <p14:creationId xmlns:p14="http://schemas.microsoft.com/office/powerpoint/2010/main" val="370926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EA6D51B-F09D-3376-F391-F39307D785DB}"/>
                  </a:ext>
                </a:extLst>
              </p:cNvPr>
              <p:cNvSpPr>
                <a:spLocks noGrp="1"/>
              </p:cNvSpPr>
              <p:nvPr>
                <p:ph idx="1"/>
              </p:nvPr>
            </p:nvSpPr>
            <p:spPr>
              <a:xfrm>
                <a:off x="395536" y="1484784"/>
                <a:ext cx="8402525" cy="2016224"/>
              </a:xfrm>
            </p:spPr>
            <p:txBody>
              <a:bodyPr/>
              <a:lstStyle/>
              <a:p>
                <a:r>
                  <a:rPr lang="tr-TR"/>
                  <a:t>Çözümden A-B-C-E şehirlerini ziyaret edebileceği sonucu elde edilir. Bunu </a:t>
                </a:r>
              </a:p>
              <a:p>
                <a14:m>
                  <m:oMath xmlns:m="http://schemas.openxmlformats.org/officeDocument/2006/math">
                    <m:sSub>
                      <m:sSubPr>
                        <m:ctrlPr>
                          <a:rPr lang="tr-TR" i="1">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𝐴</m:t>
                            </m:r>
                          </m:sub>
                        </m:sSub>
                        <m:r>
                          <a:rPr lang="tr-TR" b="0" i="1" smtClean="0">
                            <a:latin typeface="Cambria Math" panose="02040503050406030204" pitchFamily="18" charset="0"/>
                          </a:rPr>
                          <m:t>=</m:t>
                        </m:r>
                        <m:r>
                          <a:rPr lang="tr-TR">
                            <a:latin typeface="Cambria Math" panose="02040503050406030204" pitchFamily="18" charset="0"/>
                          </a:rPr>
                          <m:t>𝑦</m:t>
                        </m:r>
                      </m:e>
                      <m:sub>
                        <m:r>
                          <a:rPr lang="tr-TR" b="0" i="1" smtClean="0">
                            <a:latin typeface="Cambria Math" panose="02040503050406030204" pitchFamily="18" charset="0"/>
                          </a:rPr>
                          <m:t>𝐵</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𝐶</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𝐸</m:t>
                        </m:r>
                      </m:sub>
                    </m:sSub>
                    <m:r>
                      <a:rPr lang="tr-TR" b="0" i="1" smtClean="0">
                        <a:latin typeface="Cambria Math" panose="02040503050406030204" pitchFamily="18" charset="0"/>
                      </a:rPr>
                      <m:t>=1 </m:t>
                    </m:r>
                  </m:oMath>
                </a14:m>
                <a:r>
                  <a:rPr lang="tr-TR"/>
                  <a:t>sonucundan anlarız. Kar 27 ₺’dır. </a:t>
                </a:r>
              </a:p>
              <a:p>
                <a:endParaRPr lang="tr-TR"/>
              </a:p>
              <a:p>
                <a:r>
                  <a:rPr lang="tr-TR"/>
                  <a:t>Peki, eğer satıcımız D şehrince bulunuyor olsaydı modelimiz nasıl olmalıdır?</a:t>
                </a:r>
              </a:p>
              <a:p>
                <a:endParaRPr lang="tr-TR"/>
              </a:p>
              <a:p>
                <a:endParaRPr lang="tr-TR"/>
              </a:p>
              <a:p>
                <a:endParaRPr lang="tr-TR"/>
              </a:p>
            </p:txBody>
          </p:sp>
        </mc:Choice>
        <mc:Fallback xmlns="">
          <p:sp>
            <p:nvSpPr>
              <p:cNvPr id="2" name="Content Placeholder 1">
                <a:extLst>
                  <a:ext uri="{FF2B5EF4-FFF2-40B4-BE49-F238E27FC236}">
                    <a16:creationId xmlns:a16="http://schemas.microsoft.com/office/drawing/2014/main" id="{2EA6D51B-F09D-3376-F391-F39307D785DB}"/>
                  </a:ext>
                </a:extLst>
              </p:cNvPr>
              <p:cNvSpPr>
                <a:spLocks noGrp="1" noRot="1" noChangeAspect="1" noMove="1" noResize="1" noEditPoints="1" noAdjustHandles="1" noChangeArrowheads="1" noChangeShapeType="1" noTextEdit="1"/>
              </p:cNvSpPr>
              <p:nvPr>
                <p:ph idx="1"/>
              </p:nvPr>
            </p:nvSpPr>
            <p:spPr>
              <a:xfrm>
                <a:off x="395536" y="1484784"/>
                <a:ext cx="8402525" cy="2016224"/>
              </a:xfrm>
              <a:blipFill>
                <a:blip r:embed="rId2"/>
                <a:stretch>
                  <a:fillRect l="-435" t="-909"/>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846B8E0E-B5AA-C38D-63E8-33C2F2C3762A}"/>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4C75D7-0026-5B6A-E717-BC8A01027686}"/>
                  </a:ext>
                </a:extLst>
              </p:cNvPr>
              <p:cNvSpPr txBox="1"/>
              <p:nvPr/>
            </p:nvSpPr>
            <p:spPr>
              <a:xfrm>
                <a:off x="827584" y="3522712"/>
                <a:ext cx="6768263" cy="1477328"/>
              </a:xfrm>
              <a:prstGeom prst="rect">
                <a:avLst/>
              </a:prstGeom>
              <a:noFill/>
            </p:spPr>
            <p:txBody>
              <a:bodyPr wrap="none" rtlCol="0">
                <a:spAutoFit/>
              </a:bodyPr>
              <a:lstStyle/>
              <a:p>
                <a:r>
                  <a:rPr lang="tr-TR" b="1"/>
                  <a:t>CEVAP:</a:t>
                </a:r>
              </a:p>
              <a:p>
                <a:endParaRPr lang="tr-TR"/>
              </a:p>
              <a:p>
                <a:r>
                  <a:rPr lang="tr-TR"/>
                  <a:t>Mademki satıcı zaten D şehrindedir. O halde yD=1 kısıtı modele eklenir. </a:t>
                </a:r>
              </a:p>
              <a:p>
                <a:endParaRPr lang="tr-TR"/>
              </a:p>
              <a:p>
                <a:r>
                  <a:rPr lang="tr-TR"/>
                  <a:t>Sonuç </a:t>
                </a:r>
                <a14:m>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𝐴</m:t>
                            </m:r>
                          </m:sub>
                        </m:sSub>
                        <m:r>
                          <a:rPr lang="tr-TR" b="0" i="1" smtClean="0">
                            <a:latin typeface="Cambria Math" panose="02040503050406030204" pitchFamily="18" charset="0"/>
                          </a:rPr>
                          <m:t>=</m:t>
                        </m:r>
                        <m:r>
                          <a:rPr lang="tr-TR">
                            <a:latin typeface="Cambria Math" panose="02040503050406030204" pitchFamily="18" charset="0"/>
                          </a:rPr>
                          <m:t>𝑦</m:t>
                        </m:r>
                      </m:e>
                      <m:sub>
                        <m:r>
                          <a:rPr lang="tr-TR" b="0" i="1" smtClean="0">
                            <a:latin typeface="Cambria Math" panose="02040503050406030204" pitchFamily="18" charset="0"/>
                          </a:rPr>
                          <m:t>𝐶</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𝐷</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𝐸</m:t>
                        </m:r>
                      </m:sub>
                    </m:sSub>
                    <m:r>
                      <a:rPr lang="tr-TR" b="0" i="1" smtClean="0">
                        <a:latin typeface="Cambria Math" panose="02040503050406030204" pitchFamily="18" charset="0"/>
                      </a:rPr>
                      <m:t>=1</m:t>
                    </m:r>
                  </m:oMath>
                </a14:m>
                <a:r>
                  <a:rPr lang="tr-TR"/>
                  <a:t> olarak bulunur ve kar 23 ₺’dır. </a:t>
                </a:r>
              </a:p>
            </p:txBody>
          </p:sp>
        </mc:Choice>
        <mc:Fallback xmlns="">
          <p:sp>
            <p:nvSpPr>
              <p:cNvPr id="4" name="TextBox 3">
                <a:extLst>
                  <a:ext uri="{FF2B5EF4-FFF2-40B4-BE49-F238E27FC236}">
                    <a16:creationId xmlns:a16="http://schemas.microsoft.com/office/drawing/2014/main" id="{294C75D7-0026-5B6A-E717-BC8A01027686}"/>
                  </a:ext>
                </a:extLst>
              </p:cNvPr>
              <p:cNvSpPr txBox="1">
                <a:spLocks noRot="1" noChangeAspect="1" noMove="1" noResize="1" noEditPoints="1" noAdjustHandles="1" noChangeArrowheads="1" noChangeShapeType="1" noTextEdit="1"/>
              </p:cNvSpPr>
              <p:nvPr/>
            </p:nvSpPr>
            <p:spPr>
              <a:xfrm>
                <a:off x="827584" y="3522712"/>
                <a:ext cx="6768263" cy="1477328"/>
              </a:xfrm>
              <a:prstGeom prst="rect">
                <a:avLst/>
              </a:prstGeom>
              <a:blipFill>
                <a:blip r:embed="rId3"/>
                <a:stretch>
                  <a:fillRect l="-811" t="-2479" b="-5785"/>
                </a:stretch>
              </a:blipFill>
            </p:spPr>
            <p:txBody>
              <a:bodyPr/>
              <a:lstStyle/>
              <a:p>
                <a:r>
                  <a:rPr lang="tr-TR">
                    <a:noFill/>
                  </a:rPr>
                  <a:t> </a:t>
                </a:r>
              </a:p>
            </p:txBody>
          </p:sp>
        </mc:Fallback>
      </mc:AlternateContent>
    </p:spTree>
    <p:extLst>
      <p:ext uri="{BB962C8B-B14F-4D97-AF65-F5344CB8AC3E}">
        <p14:creationId xmlns:p14="http://schemas.microsoft.com/office/powerpoint/2010/main" val="321826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90B87C-D5EC-3382-6C10-F3901E6BCB4D}"/>
              </a:ext>
            </a:extLst>
          </p:cNvPr>
          <p:cNvSpPr>
            <a:spLocks noGrp="1"/>
          </p:cNvSpPr>
          <p:nvPr>
            <p:ph type="ctrTitle"/>
          </p:nvPr>
        </p:nvSpPr>
        <p:spPr/>
        <p:txBody>
          <a:bodyPr/>
          <a:lstStyle/>
          <a:p>
            <a:r>
              <a:rPr lang="tr-TR">
                <a:solidFill>
                  <a:srgbClr val="EA6131"/>
                </a:solidFill>
              </a:rPr>
              <a:t>A</a:t>
            </a:r>
            <a:r>
              <a:rPr lang="tr-TR"/>
              <a:t>lternatif M</a:t>
            </a:r>
            <a:r>
              <a:rPr lang="tr-TR">
                <a:solidFill>
                  <a:srgbClr val="EA6131"/>
                </a:solidFill>
              </a:rPr>
              <a:t>o</a:t>
            </a:r>
            <a:r>
              <a:rPr lang="tr-TR"/>
              <a:t>del</a:t>
            </a:r>
          </a:p>
        </p:txBody>
      </p:sp>
    </p:spTree>
    <p:extLst>
      <p:ext uri="{BB962C8B-B14F-4D97-AF65-F5344CB8AC3E}">
        <p14:creationId xmlns:p14="http://schemas.microsoft.com/office/powerpoint/2010/main" val="287639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607701A-582E-633A-BF37-0071CCF835C5}"/>
                  </a:ext>
                </a:extLst>
              </p:cNvPr>
              <p:cNvSpPr>
                <a:spLocks noGrp="1"/>
              </p:cNvSpPr>
              <p:nvPr>
                <p:ph idx="1"/>
              </p:nvPr>
            </p:nvSpPr>
            <p:spPr/>
            <p:txBody>
              <a:bodyPr/>
              <a:lstStyle/>
              <a:p>
                <a:r>
                  <a:rPr lang="tr-TR"/>
                  <a:t>Alt çevrim engelleme kısıtı</a:t>
                </a:r>
              </a:p>
              <a:p>
                <a:endParaRPr lang="tr-TR"/>
              </a:p>
              <a:p>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𝑗𝑖</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 </m:t>
                      </m:r>
                    </m:oMath>
                  </m:oMathPara>
                </a14:m>
                <a:endParaRPr lang="tr-TR" b="0">
                  <a:ea typeface="Cambria Math" panose="02040503050406030204" pitchFamily="18" charset="0"/>
                </a:endParaRPr>
              </a:p>
              <a:p>
                <a:endParaRPr lang="tr-TR" b="0">
                  <a:ea typeface="Cambria Math" panose="02040503050406030204" pitchFamily="18" charset="0"/>
                </a:endParaRPr>
              </a:p>
              <a:p>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b="0" i="1" smtClean="0">
                                  <a:latin typeface="Cambria Math" panose="02040503050406030204" pitchFamily="18" charset="0"/>
                                </a:rPr>
                                <m:t>=</m:t>
                              </m:r>
                              <m:r>
                                <a:rPr lang="tr-TR" b="0" i="1" smtClean="0">
                                  <a:latin typeface="Cambria Math" panose="02040503050406030204" pitchFamily="18" charset="0"/>
                                </a:rPr>
                                <m:t>𝑛</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nary>
                        </m:e>
                      </m:nary>
                    </m:oMath>
                  </m:oMathPara>
                </a14:m>
                <a:endParaRPr lang="tr-TR"/>
              </a:p>
            </p:txBody>
          </p:sp>
        </mc:Choice>
        <mc:Fallback>
          <p:sp>
            <p:nvSpPr>
              <p:cNvPr id="2" name="Content Placeholder 1">
                <a:extLst>
                  <a:ext uri="{FF2B5EF4-FFF2-40B4-BE49-F238E27FC236}">
                    <a16:creationId xmlns:a16="http://schemas.microsoft.com/office/drawing/2014/main" id="{8607701A-582E-633A-BF37-0071CCF835C5}"/>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E5C8F9A0-3A7F-DC25-04ED-FFC9755766EA}"/>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786890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4FA8E1-5735-D3F4-B291-3CF7FB742359}"/>
              </a:ext>
            </a:extLst>
          </p:cNvPr>
          <p:cNvPicPr>
            <a:picLocks noGrp="1" noChangeAspect="1"/>
          </p:cNvPicPr>
          <p:nvPr>
            <p:ph idx="1"/>
          </p:nvPr>
        </p:nvPicPr>
        <p:blipFill>
          <a:blip r:embed="rId2"/>
          <a:stretch>
            <a:fillRect/>
          </a:stretch>
        </p:blipFill>
        <p:spPr>
          <a:xfrm>
            <a:off x="2339752" y="1312466"/>
            <a:ext cx="4104456" cy="1252438"/>
          </a:xfrm>
        </p:spPr>
      </p:pic>
      <p:sp>
        <p:nvSpPr>
          <p:cNvPr id="3" name="Title 2">
            <a:extLst>
              <a:ext uri="{FF2B5EF4-FFF2-40B4-BE49-F238E27FC236}">
                <a16:creationId xmlns:a16="http://schemas.microsoft.com/office/drawing/2014/main" id="{D578771D-B578-1920-45E6-ECB7DA271A35}"/>
              </a:ext>
            </a:extLst>
          </p:cNvPr>
          <p:cNvSpPr>
            <a:spLocks noGrp="1"/>
          </p:cNvSpPr>
          <p:nvPr>
            <p:ph type="title"/>
          </p:nvPr>
        </p:nvSpPr>
        <p:spPr/>
        <p:txBody>
          <a:bodyPr/>
          <a:lstStyle/>
          <a:p>
            <a:r>
              <a:rPr lang="tr-TR"/>
              <a:t>Örnek Problem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6A052-CB22-887E-D39A-06C59165E55A}"/>
                  </a:ext>
                </a:extLst>
              </p:cNvPr>
              <p:cNvSpPr txBox="1"/>
              <p:nvPr/>
            </p:nvSpPr>
            <p:spPr>
              <a:xfrm>
                <a:off x="539552" y="2564904"/>
                <a:ext cx="7488832" cy="2141292"/>
              </a:xfrm>
              <a:prstGeom prst="rect">
                <a:avLst/>
              </a:prstGeom>
              <a:noFill/>
            </p:spPr>
            <p:txBody>
              <a:bodyPr wrap="square">
                <a:spAutoFit/>
              </a:bodyPr>
              <a:lstStyle/>
              <a:p>
                <a:pPr>
                  <a:lnSpc>
                    <a:spcPct val="107000"/>
                  </a:lnSpc>
                  <a:spcAft>
                    <a:spcPts val="800"/>
                  </a:spcAft>
                </a:pPr>
                <a:r>
                  <a:rPr lang="tr-TR" sz="1400" kern="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Min</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Z</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M</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 + 388 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 + 235 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E</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 + 784 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Ba</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 + 272 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388</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235</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784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272</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47E6A052-CB22-887E-D39A-06C59165E55A}"/>
                  </a:ext>
                </a:extLst>
              </p:cNvPr>
              <p:cNvSpPr txBox="1">
                <a:spLocks noRot="1" noChangeAspect="1" noMove="1" noResize="1" noEditPoints="1" noAdjustHandles="1" noChangeArrowheads="1" noChangeShapeType="1" noTextEdit="1"/>
              </p:cNvSpPr>
              <p:nvPr/>
            </p:nvSpPr>
            <p:spPr>
              <a:xfrm>
                <a:off x="539552" y="2564904"/>
                <a:ext cx="7488832" cy="214129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F519ED2-B9A7-B57B-F66F-9EB55D6FB3F2}"/>
                  </a:ext>
                </a:extLst>
              </p:cNvPr>
              <p:cNvSpPr txBox="1"/>
              <p:nvPr/>
            </p:nvSpPr>
            <p:spPr>
              <a:xfrm>
                <a:off x="539552" y="4581128"/>
                <a:ext cx="7488832" cy="2141292"/>
              </a:xfrm>
              <a:prstGeom prst="rect">
                <a:avLst/>
              </a:prstGeom>
              <a:noFill/>
            </p:spPr>
            <p:txBody>
              <a:bodyPr wrap="square">
                <a:spAutoFit/>
              </a:bodyPr>
              <a:lstStyle/>
              <a:p>
                <a:pPr>
                  <a:lnSpc>
                    <a:spcPct val="107000"/>
                  </a:lnSpc>
                  <a:spcAft>
                    <a:spcPts val="800"/>
                  </a:spcAft>
                </a:pPr>
                <a:r>
                  <a:rPr lang="tr-TR" sz="1400" kern="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Min</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Z</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 = 388 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 + 235 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E</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 + 784 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Ba</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 + 272 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388</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235</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784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272</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DF519ED2-B9A7-B57B-F66F-9EB55D6FB3F2}"/>
                  </a:ext>
                </a:extLst>
              </p:cNvPr>
              <p:cNvSpPr txBox="1">
                <a:spLocks noRot="1" noChangeAspect="1" noMove="1" noResize="1" noEditPoints="1" noAdjustHandles="1" noChangeArrowheads="1" noChangeShapeType="1" noTextEdit="1"/>
              </p:cNvSpPr>
              <p:nvPr/>
            </p:nvSpPr>
            <p:spPr>
              <a:xfrm>
                <a:off x="539552" y="4581128"/>
                <a:ext cx="7488832" cy="2141292"/>
              </a:xfrm>
              <a:prstGeom prst="rect">
                <a:avLst/>
              </a:prstGeom>
              <a:blipFill>
                <a:blip r:embed="rId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296843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AE9B6A1-4384-66D3-9370-DD0FDC90E486}"/>
                  </a:ext>
                </a:extLst>
              </p:cNvPr>
              <p:cNvSpPr>
                <a:spLocks noGrp="1"/>
              </p:cNvSpPr>
              <p:nvPr>
                <p:ph idx="1"/>
              </p:nvPr>
            </p:nvSpPr>
            <p:spPr/>
            <p:txBody>
              <a:bodyPr>
                <a:normAutofit fontScale="92500"/>
              </a:bodyPr>
              <a:lstStyle/>
              <a:p>
                <a:pPr>
                  <a:lnSpc>
                    <a:spcPct val="107000"/>
                  </a:lnSpc>
                  <a:spcAft>
                    <a:spcPts val="800"/>
                  </a:spcAft>
                </a:pPr>
                <a: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a:t>Bir şehirden bir başka şehre gidilir;</a:t>
                </a: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Bir şehre bir diğer şehirden gelinmiştir;</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0AE9B6A1-4384-66D3-9370-DD0FDC90E486}"/>
                  </a:ext>
                </a:extLst>
              </p:cNvPr>
              <p:cNvSpPr>
                <a:spLocks noGrp="1" noRot="1" noChangeAspect="1" noMove="1" noResize="1" noEditPoints="1" noAdjustHandles="1" noChangeArrowheads="1" noChangeShapeType="1" noTextEdit="1"/>
              </p:cNvSpPr>
              <p:nvPr>
                <p:ph idx="1"/>
              </p:nvPr>
            </p:nvSpPr>
            <p:spPr>
              <a:blipFill>
                <a:blip r:embed="rId2"/>
                <a:stretch>
                  <a:fillRect l="-508" t="-500"/>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8AD1A0FE-2343-D5C4-DF3B-05A754D1F398}"/>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665712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1DA0EA3-0750-CF19-A0D4-E9D7D000AE19}"/>
                  </a:ext>
                </a:extLst>
              </p:cNvPr>
              <p:cNvSpPr>
                <a:spLocks noGrp="1"/>
              </p:cNvSpPr>
              <p:nvPr>
                <p:ph idx="1"/>
              </p:nvPr>
            </p:nvSpPr>
            <p:spPr/>
            <p:txBody>
              <a:bodyPr>
                <a:normAutofit fontScale="85000" lnSpcReduction="10000"/>
              </a:bodyPr>
              <a:lstStyle/>
              <a:p>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b="0" kern="0">
                  <a:ea typeface="Cambria Math" panose="020405030504060302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𝐸</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a:p>
              <a:p>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𝑎</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a:p>
              <a:p>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𝐾</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𝐸</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a:p>
              <a:p>
                <a:pPr/>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𝐵𝑎</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a:p>
              <a:p>
                <a:pPr/>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𝐾</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𝐵𝑎</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a:p>
              <a:p>
                <a:pPr/>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𝐾</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a:p>
              <a:p>
                <a:endParaRPr lang="tr-TR"/>
              </a:p>
              <a:p>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𝐵𝑎</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tr-TR"/>
              </a:p>
              <a:p>
                <a:endParaRPr lang="tr-TR"/>
              </a:p>
              <a:p>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𝐸</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𝐵𝑎</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𝐾</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𝐸</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𝐵𝑎</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𝐾</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𝐵𝑎</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𝐾</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𝐵𝑎</m:t>
                          </m:r>
                          <m:r>
                            <a:rPr lang="tr-TR" kern="0">
                              <a:latin typeface="Cambria Math" panose="02040503050406030204" pitchFamily="18" charset="0"/>
                              <a:ea typeface="Times New Roman" panose="02020603050405020304" pitchFamily="18" charset="0"/>
                              <a:cs typeface="Times New Roman" panose="02020603050405020304" pitchFamily="18" charset="0"/>
                            </a:rPr>
                            <m:t>,</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=5</m:t>
                      </m:r>
                    </m:oMath>
                  </m:oMathPara>
                </a14:m>
                <a:endParaRPr lang="tr-TR"/>
              </a:p>
            </p:txBody>
          </p:sp>
        </mc:Choice>
        <mc:Fallback>
          <p:sp>
            <p:nvSpPr>
              <p:cNvPr id="2" name="Content Placeholder 1">
                <a:extLst>
                  <a:ext uri="{FF2B5EF4-FFF2-40B4-BE49-F238E27FC236}">
                    <a16:creationId xmlns:a16="http://schemas.microsoft.com/office/drawing/2014/main" id="{B1DA0EA3-0750-CF19-A0D4-E9D7D000AE1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1A78C9BF-B770-8C0F-1BCC-AAF7089C8BD4}"/>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40897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427985" y="3765771"/>
            <a:ext cx="4704184" cy="203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sz="1400"/>
              <a:t>Gezgin Satıcı Problemleri Temel Özellikleri </a:t>
            </a:r>
          </a:p>
          <a:p>
            <a:r>
              <a:rPr lang="tr-TR" sz="1400">
                <a:effectLst/>
              </a:rPr>
              <a:t>2.  </a:t>
            </a:r>
            <a:r>
              <a:rPr lang="tr-TR" sz="1400"/>
              <a:t>Gezgin Satıcı Problemi (GSP) nedir?</a:t>
            </a:r>
          </a:p>
          <a:p>
            <a:pPr>
              <a:lnSpc>
                <a:spcPct val="100000"/>
              </a:lnSpc>
            </a:pPr>
            <a:r>
              <a:rPr lang="tr-TR" sz="1400"/>
              <a:t>3.  GSP neden önemlidir?</a:t>
            </a:r>
          </a:p>
          <a:p>
            <a:pPr>
              <a:lnSpc>
                <a:spcPct val="100000"/>
              </a:lnSpc>
            </a:pPr>
            <a:r>
              <a:rPr lang="tr-TR" sz="1400"/>
              <a:t>4.  Çözüm yöntemleri nelerdir?</a:t>
            </a:r>
          </a:p>
          <a:p>
            <a:pPr>
              <a:lnSpc>
                <a:spcPct val="100000"/>
              </a:lnSpc>
            </a:pPr>
            <a:r>
              <a:rPr lang="tr-TR" sz="1400"/>
              <a:t>5.  Birden fazla gezgin satıcı nasıl modellenir?</a:t>
            </a:r>
          </a:p>
          <a:p>
            <a:pPr>
              <a:lnSpc>
                <a:spcPct val="100000"/>
              </a:lnSpc>
            </a:pPr>
            <a:r>
              <a:rPr lang="tr-TR" sz="1400"/>
              <a:t>6.  Zaman sınırlı GSP problemleri modellemesi nasıl yapılır?</a:t>
            </a:r>
          </a:p>
          <a:p>
            <a:pPr>
              <a:lnSpc>
                <a:spcPct val="100000"/>
              </a:lnSpc>
            </a:pPr>
            <a:r>
              <a:rPr lang="tr-TR" sz="1400"/>
              <a:t>7.  Çinli Postacı problemi nedir?</a:t>
            </a:r>
          </a:p>
          <a:p>
            <a:r>
              <a:rPr lang="tr-TR" sz="1400"/>
              <a:t>8.  Gezgin satıcı ve Çinli postacı problemleri farkı nedir?</a:t>
            </a:r>
            <a:endParaRPr lang="en-US" altLang="ko-KR" sz="1400" dirty="0"/>
          </a:p>
        </p:txBody>
      </p:sp>
      <p:grpSp>
        <p:nvGrpSpPr>
          <p:cNvPr id="2" name="그룹 1">
            <a:extLst>
              <a:ext uri="{FF2B5EF4-FFF2-40B4-BE49-F238E27FC236}">
                <a16:creationId xmlns:a16="http://schemas.microsoft.com/office/drawing/2014/main" id="{D0503BC1-B5E8-4EC2-AA4E-664180DDBE41}"/>
              </a:ext>
            </a:extLst>
          </p:cNvPr>
          <p:cNvGrpSpPr/>
          <p:nvPr/>
        </p:nvGrpSpPr>
        <p:grpSpPr>
          <a:xfrm>
            <a:off x="550179" y="4149080"/>
            <a:ext cx="3733789" cy="797841"/>
            <a:chOff x="1890822" y="4221088"/>
            <a:chExt cx="3733789"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716907" cy="764155"/>
              <a:chOff x="2219144" y="3284144"/>
              <a:chExt cx="3716907" cy="764155"/>
            </a:xfrm>
          </p:grpSpPr>
          <p:sp>
            <p:nvSpPr>
              <p:cNvPr id="10" name="Text Box 5"/>
              <p:cNvSpPr txBox="1">
                <a:spLocks noChangeArrowheads="1"/>
              </p:cNvSpPr>
              <p:nvPr/>
            </p:nvSpPr>
            <p:spPr bwMode="auto">
              <a:xfrm>
                <a:off x="2894078" y="3284144"/>
                <a:ext cx="3041973"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Gezgin Satıcı</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9</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246221"/>
              </a:xfrm>
              <a:prstGeom prst="rect">
                <a:avLst/>
              </a:prstGeom>
            </p:spPr>
            <p:txBody>
              <a:bodyPr wrap="square">
                <a:spAutoFit/>
              </a:bodyPr>
              <a:lstStyle/>
              <a:p>
                <a:pPr lvl="0">
                  <a:lnSpc>
                    <a:spcPts val="1200"/>
                  </a:lnSpc>
                  <a:defRPr/>
                </a:pP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5E855-D885-9C17-F899-848623F47122}"/>
              </a:ext>
            </a:extLst>
          </p:cNvPr>
          <p:cNvSpPr>
            <a:spLocks noGrp="1"/>
          </p:cNvSpPr>
          <p:nvPr>
            <p:ph idx="1"/>
          </p:nvPr>
        </p:nvSpPr>
        <p:spPr/>
        <p:txBody>
          <a:bodyPr/>
          <a:lstStyle/>
          <a:p>
            <a:r>
              <a:rPr lang="tr-TR">
                <a:effectLst/>
              </a:rPr>
              <a:t>Şimdi problemi zaman sınırı ve her bir şehirde harcanacak sürelerin de tanımlı olduğu bir problem olarak ele alalım. Satıcımız her bir şehirde belirli bir süre kalacak, şehirler arasında belirli bir sürede seyahat edecek ve toplam süresi sınırlı olacaktır. Problemi farklı seviyelerde ele alalım. İlk olarak bir satıcının seyahat süresini ve maliyetini en azlayan problemi inceleyelim.</a:t>
            </a:r>
          </a:p>
          <a:p>
            <a:br>
              <a:rPr lang="tr-TR">
                <a:effectLst/>
              </a:rPr>
            </a:br>
            <a:r>
              <a:rPr lang="pt-BR">
                <a:effectLst/>
              </a:rPr>
              <a:t>A=2, B=3, C=5, D=3, E=4</a:t>
            </a:r>
            <a:endParaRPr lang="tr-TR">
              <a:effectLst/>
            </a:endParaRPr>
          </a:p>
          <a:p>
            <a:endParaRPr lang="tr-TR"/>
          </a:p>
          <a:p>
            <a:endParaRPr lang="tr-TR"/>
          </a:p>
        </p:txBody>
      </p:sp>
      <p:sp>
        <p:nvSpPr>
          <p:cNvPr id="3" name="Title 2">
            <a:extLst>
              <a:ext uri="{FF2B5EF4-FFF2-40B4-BE49-F238E27FC236}">
                <a16:creationId xmlns:a16="http://schemas.microsoft.com/office/drawing/2014/main" id="{D28A45C6-3DB0-9CC0-B856-47B7043DB9B5}"/>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297C7C83-8C0C-DFEE-802C-B3351D6D2109}"/>
              </a:ext>
            </a:extLst>
          </p:cNvPr>
          <p:cNvPicPr>
            <a:picLocks noChangeAspect="1"/>
          </p:cNvPicPr>
          <p:nvPr/>
        </p:nvPicPr>
        <p:blipFill>
          <a:blip r:embed="rId2"/>
          <a:stretch>
            <a:fillRect/>
          </a:stretch>
        </p:blipFill>
        <p:spPr>
          <a:xfrm>
            <a:off x="1979712" y="3573016"/>
            <a:ext cx="5400600" cy="21785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1545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21BF0A9-177C-EA54-BA6A-19C49D9E7DCD}"/>
                  </a:ext>
                </a:extLst>
              </p:cNvPr>
              <p:cNvSpPr>
                <a:spLocks noGrp="1"/>
              </p:cNvSpPr>
              <p:nvPr>
                <p:ph idx="1"/>
              </p:nvPr>
            </p:nvSpPr>
            <p:spPr>
              <a:xfrm>
                <a:off x="395536" y="1052736"/>
                <a:ext cx="8402525" cy="5313734"/>
              </a:xfrm>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Times New Roman" panose="02020603050405020304" pitchFamily="18" charset="0"/>
                        </a:rPr>
                        <m:t>𝑀𝑎𝑘𝑠</m:t>
                      </m:r>
                      <m:r>
                        <a:rPr lang="tr-TR" sz="1800" i="1" smtClean="0">
                          <a:effectLst/>
                          <a:latin typeface="Cambria Math" panose="02040503050406030204" pitchFamily="18" charset="0"/>
                          <a:ea typeface="Times New Roman" panose="02020603050405020304" pitchFamily="18" charset="0"/>
                        </a:rPr>
                        <m:t> </m:t>
                      </m:r>
                      <m:r>
                        <a:rPr lang="tr-TR" sz="1800" i="1" smtClean="0">
                          <a:effectLst/>
                          <a:latin typeface="Cambria Math" panose="02040503050406030204" pitchFamily="18" charset="0"/>
                          <a:ea typeface="Times New Roman" panose="02020603050405020304" pitchFamily="18" charset="0"/>
                        </a:rPr>
                        <m:t>𝑍</m:t>
                      </m:r>
                      <m:r>
                        <a:rPr lang="tr-TR" sz="1800" i="1" smtClean="0">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4</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5</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6</m:t>
                          </m:r>
                        </m:sub>
                      </m:sSub>
                    </m:oMath>
                  </m:oMathPara>
                </a14:m>
                <a:endParaRPr lang="tr-TR" sz="1800">
                  <a:effectLst/>
                  <a:latin typeface="Times New Roman" panose="02020603050405020304" pitchFamily="18" charset="0"/>
                  <a:ea typeface="Times New Roman" panose="02020603050405020304" pitchFamily="18" charset="0"/>
                </a:endParaRPr>
              </a:p>
              <a:p>
                <a:pPr/>
                <a:r>
                  <a:rPr lang="tr-TR" sz="1800">
                    <a:effectLst/>
                    <a:latin typeface="Times New Roman" panose="02020603050405020304" pitchFamily="18" charset="0"/>
                    <a:ea typeface="Times New Roman" panose="02020603050405020304" pitchFamily="18" charset="0"/>
                  </a:rPr>
                  <a:t>			Min Z = </a:t>
                </a:r>
                <a14:m>
                  <m:oMath xmlns:m="http://schemas.openxmlformats.org/officeDocument/2006/math">
                    <m:sSub>
                      <m:sSubPr>
                        <m:ctrlPr>
                          <a:rPr lang="tr-TR" sz="1800" i="1" smtClean="0">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+5</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+4</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𝑒</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𝑜𝑟</m:t>
                        </m:r>
                      </m:sub>
                    </m:sSub>
                  </m:oMath>
                </a14:m>
                <a:endParaRPr lang="tr-TR" sz="1800">
                  <a:effectLst/>
                  <a:latin typeface="Times New Roman" panose="02020603050405020304" pitchFamily="18" charset="0"/>
                  <a:ea typeface="Times New Roman" panose="02020603050405020304" pitchFamily="18" charset="0"/>
                </a:endParaRPr>
              </a:p>
              <a:p>
                <a:pPr/>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r>
                        <a:rPr lang="tr-TR" sz="1800" b="0" i="1" smtClean="0">
                          <a:effectLst/>
                          <a:latin typeface="Cambria Math" panose="02040503050406030204" pitchFamily="18" charset="0"/>
                          <a:ea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m:t>
                      </m:r>
                      <m:r>
                        <a:rPr lang="tr-TR" sz="1800" b="0" i="1" smtClean="0">
                          <a:effectLst/>
                          <a:latin typeface="Cambria Math" panose="02040503050406030204" pitchFamily="18" charset="0"/>
                          <a:ea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4</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5</m:t>
                          </m:r>
                        </m:sub>
                      </m:sSub>
                      <m:r>
                        <a:rPr lang="tr-TR" sz="1800" i="1">
                          <a:effectLst/>
                          <a:latin typeface="Cambria Math" panose="02040503050406030204" pitchFamily="18" charset="0"/>
                          <a:ea typeface="Times New Roman" panose="02020603050405020304" pitchFamily="18" charset="0"/>
                        </a:rPr>
                        <m:t>,</m:t>
                      </m:r>
                      <m:r>
                        <a:rPr lang="tr-TR" sz="1800" b="0" i="1" smtClean="0">
                          <a:effectLst/>
                          <a:latin typeface="Cambria Math" panose="02040503050406030204" pitchFamily="18" charset="0"/>
                          <a:ea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6</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r>
                        <a:rPr lang="tr-TR" sz="1800" b="0" i="1" smtClean="0">
                          <a:effectLst/>
                          <a:latin typeface="Cambria Math" panose="02040503050406030204" pitchFamily="18" charset="0"/>
                          <a:ea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, </m:t>
                      </m:r>
                      <m:r>
                        <a:rPr lang="tr-TR" sz="1800" b="0" i="1" smtClean="0">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4</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𝑜𝑑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𝑐𝑑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𝑜𝑒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𝑐𝑒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𝑑𝑒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𝑜𝑒</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4</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kern="0">
                                  <a:latin typeface="Cambria Math" panose="02040503050406030204" pitchFamily="18" charset="0"/>
                                  <a:ea typeface="Times New Roman" panose="02020603050405020304" pitchFamily="18" charset="0"/>
                                  <a:cs typeface="Times New Roman" panose="02020603050405020304" pitchFamily="18" charset="0"/>
                                </a:rPr>
                                <m:t>𝑎</m:t>
                              </m:r>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𝑒</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𝑏𝑒</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𝑐𝑒</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𝑑𝑒</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𝑒𝑑</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𝑒𝑜</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p:sp>
            <p:nvSpPr>
              <p:cNvPr id="2" name="Content Placeholder 1">
                <a:extLst>
                  <a:ext uri="{FF2B5EF4-FFF2-40B4-BE49-F238E27FC236}">
                    <a16:creationId xmlns:a16="http://schemas.microsoft.com/office/drawing/2014/main" id="{F21BF0A9-177C-EA54-BA6A-19C49D9E7DCD}"/>
                  </a:ext>
                </a:extLst>
              </p:cNvPr>
              <p:cNvSpPr>
                <a:spLocks noGrp="1" noRot="1" noChangeAspect="1" noMove="1" noResize="1" noEditPoints="1" noAdjustHandles="1" noChangeArrowheads="1" noChangeShapeType="1" noTextEdit="1"/>
              </p:cNvSpPr>
              <p:nvPr>
                <p:ph idx="1"/>
              </p:nvPr>
            </p:nvSpPr>
            <p:spPr>
              <a:xfrm>
                <a:off x="395536" y="1052736"/>
                <a:ext cx="8402525" cy="5313734"/>
              </a:xfrm>
              <a:blipFill>
                <a:blip r:embed="rId2"/>
                <a:stretch>
                  <a:fillRect/>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78961AA2-F6AF-93D4-1D28-4C96F8454B68}"/>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119222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271D50C-83D0-8D4C-8753-3277B0672777}"/>
                  </a:ext>
                </a:extLst>
              </p:cNvPr>
              <p:cNvSpPr>
                <a:spLocks noGrp="1"/>
              </p:cNvSpPr>
              <p:nvPr>
                <p:ph idx="1"/>
              </p:nvPr>
            </p:nvSpPr>
            <p:spPr/>
            <p:txBody>
              <a:bodyPr/>
              <a:lstStyle/>
              <a:p>
                <a:pPr/>
                <a:r>
                  <a:rPr lang="tr-TR">
                    <a:latin typeface="Cambria Math" panose="02040503050406030204" pitchFamily="18" charset="0"/>
                  </a:rPr>
                  <a:t>Toplam süre=Şehirlerde kalınan süre + Seyahat Süresi </a:t>
                </a:r>
                <a:endParaRPr lang="tr-TR" i="1">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+5</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+4</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𝑒</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𝑜𝑟</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a:effectLst/>
                          <a:latin typeface="Cambria Math" panose="02040503050406030204" pitchFamily="18" charset="0"/>
                          <a:ea typeface="Calibri" panose="020F0502020204030204" pitchFamily="34" charset="0"/>
                          <a:cs typeface="Times New Roman" panose="02020603050405020304" pitchFamily="18" charset="0"/>
                        </a:rPr>
                        <m:t>20</m:t>
                      </m:r>
                    </m:oMath>
                  </m:oMathPara>
                </a14:m>
                <a:endParaRPr lang="tr-TR"/>
              </a:p>
            </p:txBody>
          </p:sp>
        </mc:Choice>
        <mc:Fallback>
          <p:sp>
            <p:nvSpPr>
              <p:cNvPr id="2" name="Content Placeholder 1">
                <a:extLst>
                  <a:ext uri="{FF2B5EF4-FFF2-40B4-BE49-F238E27FC236}">
                    <a16:creationId xmlns:a16="http://schemas.microsoft.com/office/drawing/2014/main" id="{B271D50C-83D0-8D4C-8753-3277B0672777}"/>
                  </a:ext>
                </a:extLst>
              </p:cNvPr>
              <p:cNvSpPr>
                <a:spLocks noGrp="1" noRot="1" noChangeAspect="1" noMove="1" noResize="1" noEditPoints="1" noAdjustHandles="1" noChangeArrowheads="1" noChangeShapeType="1" noTextEdit="1"/>
              </p:cNvSpPr>
              <p:nvPr>
                <p:ph idx="1"/>
              </p:nvPr>
            </p:nvSpPr>
            <p:spPr>
              <a:blipFill>
                <a:blip r:embed="rId2"/>
                <a:stretch>
                  <a:fillRect l="-435" t="-500" r="-1451"/>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31B4E76C-5420-678F-32AA-91646AC36DC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101658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3C33F-FCB1-56F4-03DF-A940155D4979}"/>
              </a:ext>
            </a:extLst>
          </p:cNvPr>
          <p:cNvSpPr>
            <a:spLocks noGrp="1"/>
          </p:cNvSpPr>
          <p:nvPr>
            <p:ph type="ctrTitle"/>
          </p:nvPr>
        </p:nvSpPr>
        <p:spPr/>
        <p:txBody>
          <a:bodyPr/>
          <a:lstStyle/>
          <a:p>
            <a:r>
              <a:rPr lang="tr-TR">
                <a:solidFill>
                  <a:srgbClr val="EA6131"/>
                </a:solidFill>
              </a:rPr>
              <a:t>P</a:t>
            </a:r>
            <a:r>
              <a:rPr lang="tr-TR"/>
              <a:t>ostacı P</a:t>
            </a:r>
            <a:r>
              <a:rPr lang="tr-TR">
                <a:solidFill>
                  <a:srgbClr val="EA6131"/>
                </a:solidFill>
              </a:rPr>
              <a:t>r</a:t>
            </a:r>
            <a:r>
              <a:rPr lang="tr-TR"/>
              <a:t>oblemleri</a:t>
            </a:r>
          </a:p>
        </p:txBody>
      </p:sp>
    </p:spTree>
    <p:extLst>
      <p:ext uri="{BB962C8B-B14F-4D97-AF65-F5344CB8AC3E}">
        <p14:creationId xmlns:p14="http://schemas.microsoft.com/office/powerpoint/2010/main" val="1095481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9E61901-0B7B-7B10-764B-C1CDA54184F2}"/>
                  </a:ext>
                </a:extLst>
              </p:cNvPr>
              <p:cNvSpPr>
                <a:spLocks noGrp="1"/>
              </p:cNvSpPr>
              <p:nvPr>
                <p:ph idx="1"/>
              </p:nvPr>
            </p:nvSpPr>
            <p:spPr/>
            <p:txBody>
              <a:bodyPr/>
              <a:lstStyle/>
              <a:p>
                <a:r>
                  <a:rPr lang="tr-TR">
                    <a:effectLst/>
                  </a:rPr>
                  <a:t>Mektupları mümkün olan en kısa mesafeyle teslim etmek için bir şehirdeki her yolu gezmesi gerekmektedir. </a:t>
                </a:r>
              </a:p>
              <a:p>
                <a:r>
                  <a:rPr lang="tr-TR">
                    <a:effectLst/>
                  </a:rPr>
                  <a:t>Postacı probleminde amaç denklemi bir yoldan geçilip geçilmemesinden daha genel bir formda kaç kez geçildiğiyle belirlenir. Eğer xij=0 ise ij yolundan hiç geçilmediğini, alacağı sıfırdan farklı tam sayı ise kaç kez geçildiğini gösterecektir. Problem için düğüm denge kısıtları halen geçerlidir ve bir düğüme gelen akışlar, düğümü terk eden akışlara eşittir. </a:t>
                </a: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supHide m:val="on"/>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e>
                      </m:nary>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supHide m:val="on"/>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supHide m:val="on"/>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𝑗𝑖</m:t>
                              </m:r>
                            </m:sub>
                          </m:sSub>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𝑗𝑖</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e>
                    </m:d>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E9E61901-0B7B-7B10-764B-C1CDA54184F2}"/>
                  </a:ext>
                </a:extLst>
              </p:cNvPr>
              <p:cNvSpPr>
                <a:spLocks noGrp="1" noRot="1" noChangeAspect="1" noMove="1" noResize="1" noEditPoints="1" noAdjustHandles="1" noChangeArrowheads="1" noChangeShapeType="1" noTextEdit="1"/>
              </p:cNvSpPr>
              <p:nvPr>
                <p:ph idx="1"/>
              </p:nvPr>
            </p:nvSpPr>
            <p:spPr>
              <a:blipFill>
                <a:blip r:embed="rId2"/>
                <a:stretch>
                  <a:fillRect l="-435" t="-375" r="-363"/>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EEAD451F-A7AB-D05B-C812-F30D2BF641D0}"/>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61079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1DE6255-F3AD-9EB5-4CD2-2C4EC1F97857}"/>
                  </a:ext>
                </a:extLst>
              </p:cNvPr>
              <p:cNvSpPr>
                <a:spLocks noGrp="1"/>
              </p:cNvSpPr>
              <p:nvPr>
                <p:ph idx="1"/>
              </p:nvPr>
            </p:nvSpPr>
            <p:spPr/>
            <p:txBody>
              <a:bodyPr>
                <a:normAutofit/>
              </a:bodyPr>
              <a:lstStyle/>
              <a:p>
                <a:r>
                  <a:rPr lang="tr-TR"/>
                  <a:t>Düğüm denge kısıtları;</a:t>
                </a: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46</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56</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65</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21DE6255-F3AD-9EB5-4CD2-2C4EC1F97857}"/>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AFF7B61E-3AED-422D-3C3A-C6AA6E773B26}"/>
              </a:ext>
            </a:extLst>
          </p:cNvPr>
          <p:cNvSpPr>
            <a:spLocks noGrp="1"/>
          </p:cNvSpPr>
          <p:nvPr>
            <p:ph type="title"/>
          </p:nvPr>
        </p:nvSpPr>
        <p:spPr/>
        <p:txBody>
          <a:bodyPr/>
          <a:lstStyle/>
          <a:p>
            <a:r>
              <a:rPr lang="tr-TR"/>
              <a:t>Örnek</a:t>
            </a:r>
          </a:p>
        </p:txBody>
      </p:sp>
      <p:pic>
        <p:nvPicPr>
          <p:cNvPr id="5" name="Picture 4">
            <a:extLst>
              <a:ext uri="{FF2B5EF4-FFF2-40B4-BE49-F238E27FC236}">
                <a16:creationId xmlns:a16="http://schemas.microsoft.com/office/drawing/2014/main" id="{86F64C72-0B32-620F-16D1-43CA668BE25B}"/>
              </a:ext>
            </a:extLst>
          </p:cNvPr>
          <p:cNvPicPr>
            <a:picLocks noChangeAspect="1"/>
          </p:cNvPicPr>
          <p:nvPr/>
        </p:nvPicPr>
        <p:blipFill>
          <a:blip r:embed="rId3"/>
          <a:stretch>
            <a:fillRect/>
          </a:stretch>
        </p:blipFill>
        <p:spPr>
          <a:xfrm>
            <a:off x="611560" y="1934457"/>
            <a:ext cx="2664296" cy="3462745"/>
          </a:xfrm>
          <a:prstGeom prst="rect">
            <a:avLst/>
          </a:prstGeom>
        </p:spPr>
      </p:pic>
    </p:spTree>
    <p:extLst>
      <p:ext uri="{BB962C8B-B14F-4D97-AF65-F5344CB8AC3E}">
        <p14:creationId xmlns:p14="http://schemas.microsoft.com/office/powerpoint/2010/main" val="1344539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7CD1D66-A4EE-2E31-4BF5-2F3C397ACD37}"/>
                  </a:ext>
                </a:extLst>
              </p:cNvPr>
              <p:cNvSpPr>
                <a:spLocks noGrp="1"/>
              </p:cNvSpPr>
              <p:nvPr>
                <p:ph idx="1"/>
              </p:nvPr>
            </p:nvSpPr>
            <p:spPr>
              <a:xfrm>
                <a:off x="395536" y="1052736"/>
                <a:ext cx="8402525" cy="5313734"/>
              </a:xfrm>
            </p:spPr>
            <p:txBody>
              <a:bodyPr/>
              <a:lstStyle/>
              <a:p>
                <a:r>
                  <a:rPr lang="tr-TR">
                    <a:effectLst/>
                  </a:rPr>
                  <a:t>Bir yol üzerinde, her iki yönde veya tek yönde gidilir fakat mutlaka gidilir. </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45</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65</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e>
                      </m:d>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65</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12</m:t>
                          </m:r>
                        </m:sub>
                      </m:sSub>
                      <m:r>
                        <a:rPr lang="tr-TR" sz="1800">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latin typeface="Cambria Math" panose="02040503050406030204" pitchFamily="18" charset="0"/>
                            </a:rPr>
                          </m:ctrlPr>
                        </m:sSubPr>
                        <m:e>
                          <m:r>
                            <a:rPr lang="tr-TR" sz="1800">
                              <a:latin typeface="Cambria Math" panose="02040503050406030204" pitchFamily="18" charset="0"/>
                              <a:ea typeface="Calibri" panose="020F0502020204030204" pitchFamily="34" charset="0"/>
                              <a:cs typeface="Times New Roman" panose="02020603050405020304" pitchFamily="18" charset="0"/>
                            </a:rPr>
                            <m:t>𝑥</m:t>
                          </m:r>
                        </m:e>
                        <m:sub>
                          <m:r>
                            <a:rPr lang="tr-TR" sz="1800">
                              <a:latin typeface="Cambria Math" panose="02040503050406030204" pitchFamily="18" charset="0"/>
                              <a:ea typeface="Calibri" panose="020F0502020204030204" pitchFamily="34" charset="0"/>
                              <a:cs typeface="Times New Roman" panose="02020603050405020304" pitchFamily="18" charset="0"/>
                            </a:rPr>
                            <m:t>21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tr-TR" sz="1800">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latin typeface="Cambria Math" panose="02040503050406030204" pitchFamily="18" charset="0"/>
                            </a:rPr>
                          </m:ctrlPr>
                        </m:sSubPr>
                        <m:e>
                          <m:r>
                            <a:rPr lang="tr-TR" sz="1800">
                              <a:latin typeface="Cambria Math" panose="02040503050406030204" pitchFamily="18" charset="0"/>
                              <a:ea typeface="Calibri" panose="020F0502020204030204" pitchFamily="34" charset="0"/>
                              <a:cs typeface="Times New Roman" panose="02020603050405020304" pitchFamily="18" charset="0"/>
                            </a:rPr>
                            <m:t>𝑥</m:t>
                          </m:r>
                        </m:e>
                        <m:sub>
                          <m:r>
                            <a:rPr lang="tr-TR" sz="1800">
                              <a:latin typeface="Cambria Math" panose="02040503050406030204" pitchFamily="18" charset="0"/>
                              <a:ea typeface="Calibri" panose="020F0502020204030204" pitchFamily="34" charset="0"/>
                              <a:cs typeface="Times New Roman" panose="02020603050405020304" pitchFamily="18" charset="0"/>
                            </a:rPr>
                            <m:t>31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15</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26</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32</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36</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43</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54</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56</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63</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64</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65</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tr-TR"/>
              </a:p>
            </p:txBody>
          </p:sp>
        </mc:Choice>
        <mc:Fallback xmlns="">
          <p:sp>
            <p:nvSpPr>
              <p:cNvPr id="2" name="Content Placeholder 1">
                <a:extLst>
                  <a:ext uri="{FF2B5EF4-FFF2-40B4-BE49-F238E27FC236}">
                    <a16:creationId xmlns:a16="http://schemas.microsoft.com/office/drawing/2014/main" id="{B7CD1D66-A4EE-2E31-4BF5-2F3C397ACD37}"/>
                  </a:ext>
                </a:extLst>
              </p:cNvPr>
              <p:cNvSpPr>
                <a:spLocks noGrp="1" noRot="1" noChangeAspect="1" noMove="1" noResize="1" noEditPoints="1" noAdjustHandles="1" noChangeArrowheads="1" noChangeShapeType="1" noTextEdit="1"/>
              </p:cNvSpPr>
              <p:nvPr>
                <p:ph idx="1"/>
              </p:nvPr>
            </p:nvSpPr>
            <p:spPr>
              <a:xfrm>
                <a:off x="395536" y="1052736"/>
                <a:ext cx="8402525" cy="5313734"/>
              </a:xfrm>
              <a:blipFill>
                <a:blip r:embed="rId2"/>
                <a:stretch>
                  <a:fillRect l="-435" t="-344"/>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BFD74C11-96EA-20EA-009A-476FD45B04EB}"/>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F1824E5E-A9B2-2204-7CD0-4956127B5913}"/>
              </a:ext>
            </a:extLst>
          </p:cNvPr>
          <p:cNvPicPr>
            <a:picLocks noChangeAspect="1"/>
          </p:cNvPicPr>
          <p:nvPr/>
        </p:nvPicPr>
        <p:blipFill>
          <a:blip r:embed="rId3"/>
          <a:stretch>
            <a:fillRect/>
          </a:stretch>
        </p:blipFill>
        <p:spPr>
          <a:xfrm>
            <a:off x="6749305" y="1268760"/>
            <a:ext cx="1999159" cy="2598277"/>
          </a:xfrm>
          <a:prstGeom prst="rect">
            <a:avLst/>
          </a:prstGeom>
        </p:spPr>
      </p:pic>
      <p:cxnSp>
        <p:nvCxnSpPr>
          <p:cNvPr id="13" name="Straight Arrow Connector 12">
            <a:extLst>
              <a:ext uri="{FF2B5EF4-FFF2-40B4-BE49-F238E27FC236}">
                <a16:creationId xmlns:a16="http://schemas.microsoft.com/office/drawing/2014/main" id="{07E0A0A5-77F0-60C9-0F3B-07224B050613}"/>
              </a:ext>
            </a:extLst>
          </p:cNvPr>
          <p:cNvCxnSpPr/>
          <p:nvPr/>
        </p:nvCxnSpPr>
        <p:spPr>
          <a:xfrm flipV="1">
            <a:off x="7092280" y="1484784"/>
            <a:ext cx="216024"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41FB28-E0B2-85E5-46ED-964615D42A99}"/>
              </a:ext>
            </a:extLst>
          </p:cNvPr>
          <p:cNvCxnSpPr>
            <a:cxnSpLocks/>
          </p:cNvCxnSpPr>
          <p:nvPr/>
        </p:nvCxnSpPr>
        <p:spPr>
          <a:xfrm flipH="1">
            <a:off x="6948264" y="1412776"/>
            <a:ext cx="252028"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A9F566-2CDA-A1FF-4F66-8E11CB8D1409}"/>
              </a:ext>
            </a:extLst>
          </p:cNvPr>
          <p:cNvCxnSpPr/>
          <p:nvPr/>
        </p:nvCxnSpPr>
        <p:spPr>
          <a:xfrm>
            <a:off x="7146286" y="2204864"/>
            <a:ext cx="324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73AC22B-97B2-E3C6-DDF4-5D56BBA7F6B5}"/>
              </a:ext>
            </a:extLst>
          </p:cNvPr>
          <p:cNvCxnSpPr/>
          <p:nvPr/>
        </p:nvCxnSpPr>
        <p:spPr>
          <a:xfrm flipH="1">
            <a:off x="7137285" y="2348880"/>
            <a:ext cx="324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4ED049-7B50-43A7-841F-1C41A43F3D53}"/>
              </a:ext>
            </a:extLst>
          </p:cNvPr>
          <p:cNvCxnSpPr/>
          <p:nvPr/>
        </p:nvCxnSpPr>
        <p:spPr>
          <a:xfrm>
            <a:off x="7074278" y="2708920"/>
            <a:ext cx="126014"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FD1BAF-4442-59D3-6F90-E5B549CB2C94}"/>
              </a:ext>
            </a:extLst>
          </p:cNvPr>
          <p:cNvCxnSpPr/>
          <p:nvPr/>
        </p:nvCxnSpPr>
        <p:spPr>
          <a:xfrm flipH="1" flipV="1">
            <a:off x="7200292" y="2675910"/>
            <a:ext cx="108012" cy="17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57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effectLst/>
              </a:rPr>
              <a:t>GSP bir gezgin satıcının, bulunduğu şehirden başlayarak, toplamda N adet şehri belirli bir sırada ve her şehri yalnızca bir kez ziyaret ederek, tüm şehirleri en kısa turla tamamlayan (ikinci bir amaç olarak karını maksimize eden) ve başladığı şehre dönmesinin gerekli olduğu bir problem olarak tanımlanır.</a:t>
            </a:r>
            <a:endParaRPr lang="tr-TR"/>
          </a:p>
          <a:p>
            <a:pPr>
              <a:buFont typeface="Arial" panose="020B0604020202020204" pitchFamily="34" charset="0"/>
              <a:buChar char="•"/>
            </a:pPr>
            <a:endParaRPr lang="tr-TR"/>
          </a:p>
          <a:p>
            <a:pPr>
              <a:buFont typeface="Arial" panose="020B0604020202020204" pitchFamily="34" charset="0"/>
              <a:buChar char="•"/>
            </a:pPr>
            <a:r>
              <a:rPr lang="tr-TR"/>
              <a:t>Daha genel olarak şehirler bir ağdaki düğümleri temsil eder ve düğümler arklarla birbirine bağlıdır.  </a:t>
            </a:r>
          </a:p>
          <a:p>
            <a:pPr>
              <a:buFont typeface="Arial" panose="020B0604020202020204" pitchFamily="34" charset="0"/>
              <a:buChar char="•"/>
            </a:pPr>
            <a:endParaRPr lang="tr-TR"/>
          </a:p>
        </p:txBody>
      </p:sp>
      <p:sp>
        <p:nvSpPr>
          <p:cNvPr id="2" name="제목 1"/>
          <p:cNvSpPr>
            <a:spLocks noGrp="1"/>
          </p:cNvSpPr>
          <p:nvPr>
            <p:ph type="title"/>
          </p:nvPr>
        </p:nvSpPr>
        <p:spPr/>
        <p:txBody>
          <a:bodyPr/>
          <a:lstStyle/>
          <a:p>
            <a:r>
              <a:rPr lang="tr-TR"/>
              <a:t>Gezgin Satıcı Problemleri - Tanım</a:t>
            </a:r>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E41A47B5-A763-09B8-4144-003EA36C1703}"/>
                  </a:ext>
                </a:extLst>
              </p:cNvPr>
              <p:cNvSpPr>
                <a:spLocks noGrp="1"/>
              </p:cNvSpPr>
              <p:nvPr>
                <p:ph idx="1"/>
              </p:nvPr>
            </p:nvSpPr>
            <p:spPr/>
            <p:txBody>
              <a:bodyPr>
                <a:normAutofit lnSpcReduction="10000"/>
              </a:bodyPr>
              <a:lstStyle/>
              <a:p>
                <a:r>
                  <a:rPr lang="tr-TR"/>
                  <a:t>Amaç foksiyonu eğer bir i noktasından j noktasına gidilmişse ilgili maliyete katlanılmıştır ve tüm gidilen noktaların maliyetleri toplamı amaç denklemini tanımlar. İ noktasından j noktasına gidilmişse xij bir gidilmemişse sıfır değerini almış olsun ve Cij ilgili maliyeti gösteriyor olsun. Bu durumda; </a:t>
                </a:r>
              </a:p>
              <a:p>
                <a:endParaRPr lang="tr-T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𝑁</m:t>
                          </m:r>
                        </m:sup>
                        <m:e>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𝑖𝑗</m:t>
                                      </m:r>
                                    </m:sub>
                                  </m:sSub>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e>
                          </m:nary>
                        </m:e>
                      </m:nary>
                    </m:oMath>
                  </m:oMathPara>
                </a14:m>
                <a:endParaRPr lang="tr-TR"/>
              </a:p>
              <a:p>
                <a:r>
                  <a:rPr lang="tr-TR"/>
                  <a:t>Kısıtlar ise iki gruptur. Birinci grup bir i noktasından yalnız ve yalnız bir j noktasına gidilebileceği ifade eder.</a:t>
                </a: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b="0" i="1" smtClean="0">
                              <a:latin typeface="Cambria Math" panose="02040503050406030204" pitchFamily="18" charset="0"/>
                            </a:rPr>
                            <m:t>=1</m:t>
                          </m:r>
                        </m:e>
                      </m:nary>
                      <m:m>
                        <m:mPr>
                          <m:mcs>
                            <m:mc>
                              <m:mcPr>
                                <m:count m:val="2"/>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e>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m:t>
                            </m:r>
                          </m:e>
                        </m:mr>
                      </m:m>
                    </m:oMath>
                  </m:oMathPara>
                </a14:m>
                <a:endParaRPr lang="tr-TR"/>
              </a:p>
              <a:p>
                <a:r>
                  <a:rPr lang="tr-TR"/>
                  <a:t>Bir j noktasına mutlaka bir i noktasından gelinmiştir.</a:t>
                </a: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b="0" i="1" smtClean="0">
                              <a:latin typeface="Cambria Math" panose="02040503050406030204" pitchFamily="18" charset="0"/>
                            </a:rPr>
                            <m:t>=1</m:t>
                          </m:r>
                        </m:e>
                      </m:nary>
                      <m:m>
                        <m:mPr>
                          <m:mcs>
                            <m:mc>
                              <m:mcPr>
                                <m:count m:val="2"/>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𝑗</m:t>
                            </m:r>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𝑖</m:t>
                            </m:r>
                          </m:e>
                          <m:e>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m:t>
                            </m:r>
                          </m:e>
                        </m:mr>
                      </m:m>
                    </m:oMath>
                  </m:oMathPara>
                </a14:m>
                <a:endParaRPr lang="tr-TR"/>
              </a:p>
              <a:p>
                <a:r>
                  <a:rPr lang="tr-TR"/>
                  <a:t>Bir düğüme yalnız ve yalnız bir kez gidileceği için alt çevrimleri engelleyen kısıtlar;</a:t>
                </a:r>
              </a:p>
              <a:p>
                <a:pPr algn="ct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𝑗</m:t>
                        </m:r>
                      </m:sub>
                    </m:sSub>
                    <m:r>
                      <a:rPr lang="tr-TR" b="0" i="1" smtClean="0">
                        <a:latin typeface="Cambria Math" panose="02040503050406030204" pitchFamily="18" charset="0"/>
                      </a:rPr>
                      <m:t>+</m:t>
                    </m:r>
                    <m:r>
                      <a:rPr lang="tr-TR" b="0" i="1" smtClean="0">
                        <a:latin typeface="Cambria Math" panose="02040503050406030204" pitchFamily="18" charset="0"/>
                      </a:rPr>
                      <m:t>𝑛</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−1</m:t>
                    </m:r>
                  </m:oMath>
                </a14:m>
                <a:r>
                  <a:rPr lang="tr-TR"/>
                  <a:t>(Miller –Tucker-Zemlin)</a:t>
                </a:r>
              </a:p>
              <a:p>
                <a:pPr algn="ctr"/>
                <a:r>
                  <a:rPr lang="tr-TR"/>
                  <a:t>Burada </a:t>
                </a:r>
                <a14:m>
                  <m:oMath xmlns:m="http://schemas.openxmlformats.org/officeDocument/2006/math">
                    <m:r>
                      <a:rPr lang="tr-TR" b="0" i="1"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𝑢</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−1 </m:t>
                    </m:r>
                    <m:r>
                      <a:rPr lang="tr-TR" b="0" i="1" smtClean="0">
                        <a:latin typeface="Cambria Math" panose="02040503050406030204" pitchFamily="18" charset="0"/>
                        <a:ea typeface="Cambria Math" panose="02040503050406030204" pitchFamily="18" charset="0"/>
                      </a:rPr>
                      <m:t>𝑣𝑒</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 2≤</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oMath>
                </a14:m>
                <a:endParaRPr lang="tr-TR"/>
              </a:p>
            </p:txBody>
          </p:sp>
        </mc:Choice>
        <mc:Fallback>
          <p:sp>
            <p:nvSpPr>
              <p:cNvPr id="2" name="Content Placeholder 1">
                <a:extLst>
                  <a:ext uri="{FF2B5EF4-FFF2-40B4-BE49-F238E27FC236}">
                    <a16:creationId xmlns:a16="http://schemas.microsoft.com/office/drawing/2014/main" id="{E41A47B5-A763-09B8-4144-003EA36C1703}"/>
                  </a:ext>
                </a:extLst>
              </p:cNvPr>
              <p:cNvSpPr>
                <a:spLocks noGrp="1" noRot="1" noChangeAspect="1" noMove="1" noResize="1" noEditPoints="1" noAdjustHandles="1" noChangeArrowheads="1" noChangeShapeType="1" noTextEdit="1"/>
              </p:cNvSpPr>
              <p:nvPr>
                <p:ph idx="1"/>
              </p:nvPr>
            </p:nvSpPr>
            <p:spPr>
              <a:blipFill>
                <a:blip r:embed="rId2"/>
                <a:stretch>
                  <a:fillRect l="-435" t="-875" r="-798"/>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FFDA2D22-CA40-8939-824E-7EDCA21FBB22}"/>
              </a:ext>
            </a:extLst>
          </p:cNvPr>
          <p:cNvSpPr>
            <a:spLocks noGrp="1"/>
          </p:cNvSpPr>
          <p:nvPr>
            <p:ph type="title"/>
          </p:nvPr>
        </p:nvSpPr>
        <p:spPr/>
        <p:txBody>
          <a:bodyPr/>
          <a:lstStyle/>
          <a:p>
            <a:r>
              <a:rPr lang="tr-TR"/>
              <a:t>Genel Doğrusal Model Bileşenleri</a:t>
            </a:r>
          </a:p>
        </p:txBody>
      </p:sp>
    </p:spTree>
    <p:extLst>
      <p:ext uri="{BB962C8B-B14F-4D97-AF65-F5344CB8AC3E}">
        <p14:creationId xmlns:p14="http://schemas.microsoft.com/office/powerpoint/2010/main" val="260018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3F1F1EA-49B5-40A7-12B1-5C3BB49524BE}"/>
                  </a:ext>
                </a:extLst>
              </p:cNvPr>
              <p:cNvSpPr>
                <a:spLocks noGrp="1"/>
              </p:cNvSpPr>
              <p:nvPr>
                <p:ph idx="1"/>
              </p:nvPr>
            </p:nvSpPr>
            <p:spPr/>
            <p:txBody>
              <a:bodyPr/>
              <a:lstStyle/>
              <a:p>
                <a:r>
                  <a:rPr lang="tr-TR"/>
                  <a:t>Alternatif olarak alt çevrimleri engelleme kısıtı</a:t>
                </a: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𝑄</m:t>
                          </m:r>
                        </m:sub>
                        <m:sup/>
                        <m:e>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𝑄</m:t>
                              </m: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𝑄</m:t>
                                  </m:r>
                                </m:e>
                              </m:d>
                              <m:r>
                                <a:rPr lang="tr-TR" b="0" i="1" smtClean="0">
                                  <a:latin typeface="Cambria Math" panose="02040503050406030204" pitchFamily="18" charset="0"/>
                                  <a:ea typeface="Cambria Math" panose="02040503050406030204" pitchFamily="18" charset="0"/>
                                </a:rPr>
                                <m:t>−1, ∀</m:t>
                              </m:r>
                              <m:r>
                                <a:rPr lang="tr-TR" b="0" i="1" smtClean="0">
                                  <a:latin typeface="Cambria Math" panose="02040503050406030204" pitchFamily="18" charset="0"/>
                                  <a:ea typeface="Cambria Math" panose="02040503050406030204" pitchFamily="18" charset="0"/>
                                </a:rPr>
                                <m:t>𝑄</m:t>
                              </m:r>
                              <m:r>
                                <a:rPr lang="tr-TR" b="0" i="1" smtClean="0">
                                  <a:latin typeface="Cambria Math" panose="02040503050406030204" pitchFamily="18" charset="0"/>
                                  <a:ea typeface="Cambria Math" panose="02040503050406030204" pitchFamily="18" charset="0"/>
                                </a:rPr>
                                <m:t> </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𝑁</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𝑄</m:t>
                              </m:r>
                              <m:r>
                                <a:rPr lang="tr-TR" b="0" i="1" smtClean="0">
                                  <a:latin typeface="Cambria Math" panose="02040503050406030204" pitchFamily="18" charset="0"/>
                                  <a:ea typeface="Cambria Math" panose="02040503050406030204" pitchFamily="18" charset="0"/>
                                </a:rPr>
                                <m:t>≥2</m:t>
                              </m:r>
                            </m:e>
                          </m:nary>
                        </m:e>
                      </m:nary>
                    </m:oMath>
                  </m:oMathPara>
                </a14:m>
                <a:endParaRPr lang="tr-TR"/>
              </a:p>
            </p:txBody>
          </p:sp>
        </mc:Choice>
        <mc:Fallback xmlns="">
          <p:sp>
            <p:nvSpPr>
              <p:cNvPr id="2" name="Content Placeholder 1">
                <a:extLst>
                  <a:ext uri="{FF2B5EF4-FFF2-40B4-BE49-F238E27FC236}">
                    <a16:creationId xmlns:a16="http://schemas.microsoft.com/office/drawing/2014/main" id="{43F1F1EA-49B5-40A7-12B1-5C3BB49524BE}"/>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CD447BCA-F4CC-D9BD-DEA0-0F5F52C36D04}"/>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73619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4FA8E1-5735-D3F4-B291-3CF7FB742359}"/>
              </a:ext>
            </a:extLst>
          </p:cNvPr>
          <p:cNvPicPr>
            <a:picLocks noGrp="1" noChangeAspect="1"/>
          </p:cNvPicPr>
          <p:nvPr>
            <p:ph idx="1"/>
          </p:nvPr>
        </p:nvPicPr>
        <p:blipFill>
          <a:blip r:embed="rId2"/>
          <a:stretch>
            <a:fillRect/>
          </a:stretch>
        </p:blipFill>
        <p:spPr>
          <a:xfrm>
            <a:off x="2339752" y="1312466"/>
            <a:ext cx="4104456" cy="1252438"/>
          </a:xfrm>
        </p:spPr>
      </p:pic>
      <p:sp>
        <p:nvSpPr>
          <p:cNvPr id="3" name="Title 2">
            <a:extLst>
              <a:ext uri="{FF2B5EF4-FFF2-40B4-BE49-F238E27FC236}">
                <a16:creationId xmlns:a16="http://schemas.microsoft.com/office/drawing/2014/main" id="{D578771D-B578-1920-45E6-ECB7DA271A35}"/>
              </a:ext>
            </a:extLst>
          </p:cNvPr>
          <p:cNvSpPr>
            <a:spLocks noGrp="1"/>
          </p:cNvSpPr>
          <p:nvPr>
            <p:ph type="title"/>
          </p:nvPr>
        </p:nvSpPr>
        <p:spPr/>
        <p:txBody>
          <a:bodyPr/>
          <a:lstStyle/>
          <a:p>
            <a:r>
              <a:rPr lang="tr-TR"/>
              <a:t>Örnek Problem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6A052-CB22-887E-D39A-06C59165E55A}"/>
                  </a:ext>
                </a:extLst>
              </p:cNvPr>
              <p:cNvSpPr txBox="1"/>
              <p:nvPr/>
            </p:nvSpPr>
            <p:spPr>
              <a:xfrm>
                <a:off x="539552" y="2564904"/>
                <a:ext cx="7488832" cy="2141292"/>
              </a:xfrm>
              <a:prstGeom prst="rect">
                <a:avLst/>
              </a:prstGeom>
              <a:noFill/>
            </p:spPr>
            <p:txBody>
              <a:bodyPr wrap="square">
                <a:spAutoFit/>
              </a:bodyPr>
              <a:lstStyle/>
              <a:p>
                <a:pPr>
                  <a:lnSpc>
                    <a:spcPct val="107000"/>
                  </a:lnSpc>
                  <a:spcAft>
                    <a:spcPts val="800"/>
                  </a:spcAft>
                </a:pPr>
                <a:r>
                  <a:rPr lang="tr-TR" sz="1400" kern="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Min</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Z</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M</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 + 388 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 + 235 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E</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 + 784 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Ba</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 + 272 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388</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235</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784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272</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47E6A052-CB22-887E-D39A-06C59165E55A}"/>
                  </a:ext>
                </a:extLst>
              </p:cNvPr>
              <p:cNvSpPr txBox="1">
                <a:spLocks noRot="1" noChangeAspect="1" noMove="1" noResize="1" noEditPoints="1" noAdjustHandles="1" noChangeArrowheads="1" noChangeShapeType="1" noTextEdit="1"/>
              </p:cNvSpPr>
              <p:nvPr/>
            </p:nvSpPr>
            <p:spPr>
              <a:xfrm>
                <a:off x="539552" y="2564904"/>
                <a:ext cx="7488832" cy="214129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F519ED2-B9A7-B57B-F66F-9EB55D6FB3F2}"/>
                  </a:ext>
                </a:extLst>
              </p:cNvPr>
              <p:cNvSpPr txBox="1"/>
              <p:nvPr/>
            </p:nvSpPr>
            <p:spPr>
              <a:xfrm>
                <a:off x="539552" y="4581128"/>
                <a:ext cx="7488832" cy="2141292"/>
              </a:xfrm>
              <a:prstGeom prst="rect">
                <a:avLst/>
              </a:prstGeom>
              <a:noFill/>
            </p:spPr>
            <p:txBody>
              <a:bodyPr wrap="square">
                <a:spAutoFit/>
              </a:bodyPr>
              <a:lstStyle/>
              <a:p>
                <a:pPr>
                  <a:lnSpc>
                    <a:spcPct val="107000"/>
                  </a:lnSpc>
                  <a:spcAft>
                    <a:spcPts val="800"/>
                  </a:spcAft>
                </a:pPr>
                <a:r>
                  <a:rPr lang="tr-TR" sz="1400" kern="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Min</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Z</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 = 388 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 + 235 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E</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 + 784 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Ba</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 + 272 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388</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235</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784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272</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DF519ED2-B9A7-B57B-F66F-9EB55D6FB3F2}"/>
                  </a:ext>
                </a:extLst>
              </p:cNvPr>
              <p:cNvSpPr txBox="1">
                <a:spLocks noRot="1" noChangeAspect="1" noMove="1" noResize="1" noEditPoints="1" noAdjustHandles="1" noChangeArrowheads="1" noChangeShapeType="1" noTextEdit="1"/>
              </p:cNvSpPr>
              <p:nvPr/>
            </p:nvSpPr>
            <p:spPr>
              <a:xfrm>
                <a:off x="539552" y="4581128"/>
                <a:ext cx="7488832" cy="2141292"/>
              </a:xfrm>
              <a:prstGeom prst="rect">
                <a:avLst/>
              </a:prstGeom>
              <a:blipFill>
                <a:blip r:embed="rId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211462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AE9B6A1-4384-66D3-9370-DD0FDC90E486}"/>
                  </a:ext>
                </a:extLst>
              </p:cNvPr>
              <p:cNvSpPr>
                <a:spLocks noGrp="1"/>
              </p:cNvSpPr>
              <p:nvPr>
                <p:ph idx="1"/>
              </p:nvPr>
            </p:nvSpPr>
            <p:spPr/>
            <p:txBody>
              <a:bodyPr>
                <a:normAutofit fontScale="92500"/>
              </a:bodyPr>
              <a:lstStyle/>
              <a:p>
                <a:pPr>
                  <a:lnSpc>
                    <a:spcPct val="107000"/>
                  </a:lnSpc>
                  <a:spcAft>
                    <a:spcPts val="800"/>
                  </a:spcAft>
                </a:pPr>
                <a: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a:t>Bir şehirden bir başka şehre gidilir;</a:t>
                </a: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Bir şehre bir diğer şehirden gelinmiştir;</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0AE9B6A1-4384-66D3-9370-DD0FDC90E486}"/>
                  </a:ext>
                </a:extLst>
              </p:cNvPr>
              <p:cNvSpPr>
                <a:spLocks noGrp="1" noRot="1" noChangeAspect="1" noMove="1" noResize="1" noEditPoints="1" noAdjustHandles="1" noChangeArrowheads="1" noChangeShapeType="1" noTextEdit="1"/>
              </p:cNvSpPr>
              <p:nvPr>
                <p:ph idx="1"/>
              </p:nvPr>
            </p:nvSpPr>
            <p:spPr>
              <a:blipFill>
                <a:blip r:embed="rId2"/>
                <a:stretch>
                  <a:fillRect l="-508" t="-500"/>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8AD1A0FE-2343-D5C4-DF3B-05A754D1F398}"/>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94407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F33DC9-9C54-F857-2E1B-4BD38054FDAC}"/>
                  </a:ext>
                </a:extLst>
              </p:cNvPr>
              <p:cNvSpPr>
                <a:spLocks noGrp="1"/>
              </p:cNvSpPr>
              <p:nvPr>
                <p:ph idx="1"/>
              </p:nvPr>
            </p:nvSpPr>
            <p:spPr>
              <a:xfrm>
                <a:off x="467545" y="1113751"/>
                <a:ext cx="3672408" cy="4881686"/>
              </a:xfrm>
            </p:spPr>
            <p:txBody>
              <a:bodyPr>
                <a:norm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7CF33DC9-9C54-F857-2E1B-4BD38054FDAC}"/>
                  </a:ext>
                </a:extLst>
              </p:cNvPr>
              <p:cNvSpPr>
                <a:spLocks noGrp="1" noRot="1" noChangeAspect="1" noMove="1" noResize="1" noEditPoints="1" noAdjustHandles="1" noChangeArrowheads="1" noChangeShapeType="1" noTextEdit="1"/>
              </p:cNvSpPr>
              <p:nvPr>
                <p:ph idx="1"/>
              </p:nvPr>
            </p:nvSpPr>
            <p:spPr>
              <a:xfrm>
                <a:off x="467545" y="1113751"/>
                <a:ext cx="3672408" cy="4881686"/>
              </a:xfrm>
              <a:blipFill>
                <a:blip r:embed="rId2"/>
                <a:stretch>
                  <a:fillRect/>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1CAAD909-F573-45F7-3F69-7EB0B376E9A5}"/>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ABE52-BEF2-469B-A7AF-884C78B16A3A}"/>
                  </a:ext>
                </a:extLst>
              </p:cNvPr>
              <p:cNvSpPr txBox="1"/>
              <p:nvPr/>
            </p:nvSpPr>
            <p:spPr>
              <a:xfrm>
                <a:off x="3779912" y="1113751"/>
                <a:ext cx="4576812" cy="463049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F4AABE52-BEF2-469B-A7AF-884C78B16A3A}"/>
                  </a:ext>
                </a:extLst>
              </p:cNvPr>
              <p:cNvSpPr txBox="1">
                <a:spLocks noRot="1" noChangeAspect="1" noMove="1" noResize="1" noEditPoints="1" noAdjustHandles="1" noChangeArrowheads="1" noChangeShapeType="1" noTextEdit="1"/>
              </p:cNvSpPr>
              <p:nvPr/>
            </p:nvSpPr>
            <p:spPr>
              <a:xfrm>
                <a:off x="3779912" y="1113751"/>
                <a:ext cx="4576812" cy="4630498"/>
              </a:xfrm>
              <a:prstGeom prst="rect">
                <a:avLst/>
              </a:prstGeom>
              <a:blipFill>
                <a:blip r:embed="rId3"/>
                <a:stretch>
                  <a:fillRect/>
                </a:stretch>
              </a:blipFill>
            </p:spPr>
            <p:txBody>
              <a:bodyPr/>
              <a:lstStyle/>
              <a:p>
                <a:r>
                  <a:rPr lang="tr-TR">
                    <a:noFill/>
                  </a:rPr>
                  <a:t> </a:t>
                </a:r>
              </a:p>
            </p:txBody>
          </p:sp>
        </mc:Fallback>
      </mc:AlternateContent>
      <p:sp>
        <p:nvSpPr>
          <p:cNvPr id="7" name="TextBox 6">
            <a:extLst>
              <a:ext uri="{FF2B5EF4-FFF2-40B4-BE49-F238E27FC236}">
                <a16:creationId xmlns:a16="http://schemas.microsoft.com/office/drawing/2014/main" id="{B8A7A1F7-CDBB-751D-48D2-9D35843F4B2D}"/>
              </a:ext>
            </a:extLst>
          </p:cNvPr>
          <p:cNvSpPr txBox="1"/>
          <p:nvPr/>
        </p:nvSpPr>
        <p:spPr>
          <a:xfrm>
            <a:off x="2195736" y="5885803"/>
            <a:ext cx="4576812" cy="369332"/>
          </a:xfrm>
          <a:prstGeom prst="rect">
            <a:avLst/>
          </a:prstGeom>
          <a:noFill/>
        </p:spPr>
        <p:txBody>
          <a:bodyPr wrap="square">
            <a:spAutoFit/>
          </a:bodyPr>
          <a:lstStyle/>
          <a:p>
            <a:r>
              <a:rPr lang="tr-TR">
                <a:effectLst/>
              </a:rPr>
              <a:t>Bursa-Eskişehir-Ankara-Bayburt-Konya</a:t>
            </a:r>
            <a:endParaRPr lang="tr-TR"/>
          </a:p>
        </p:txBody>
      </p:sp>
    </p:spTree>
    <p:extLst>
      <p:ext uri="{BB962C8B-B14F-4D97-AF65-F5344CB8AC3E}">
        <p14:creationId xmlns:p14="http://schemas.microsoft.com/office/powerpoint/2010/main" val="153562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F53BC6-4AB1-8D26-F62A-83574812C0B2}"/>
              </a:ext>
            </a:extLst>
          </p:cNvPr>
          <p:cNvSpPr>
            <a:spLocks noGrp="1"/>
          </p:cNvSpPr>
          <p:nvPr>
            <p:ph idx="1"/>
          </p:nvPr>
        </p:nvSpPr>
        <p:spPr/>
        <p:txBody>
          <a:bodyPr/>
          <a:lstStyle/>
          <a:p>
            <a:r>
              <a:rPr lang="tr-TR"/>
              <a:t>Maliyetler tabloda verilmiştir.</a:t>
            </a:r>
          </a:p>
        </p:txBody>
      </p:sp>
      <p:sp>
        <p:nvSpPr>
          <p:cNvPr id="3" name="Title 2">
            <a:extLst>
              <a:ext uri="{FF2B5EF4-FFF2-40B4-BE49-F238E27FC236}">
                <a16:creationId xmlns:a16="http://schemas.microsoft.com/office/drawing/2014/main" id="{ADFC0448-BC79-AE40-CA8B-6A612B8E3CC3}"/>
              </a:ext>
            </a:extLst>
          </p:cNvPr>
          <p:cNvSpPr>
            <a:spLocks noGrp="1"/>
          </p:cNvSpPr>
          <p:nvPr>
            <p:ph type="title"/>
          </p:nvPr>
        </p:nvSpPr>
        <p:spPr/>
        <p:txBody>
          <a:bodyPr/>
          <a:lstStyle/>
          <a:p>
            <a:r>
              <a:rPr lang="tr-TR"/>
              <a:t>Örnek</a:t>
            </a:r>
          </a:p>
        </p:txBody>
      </p:sp>
      <p:pic>
        <p:nvPicPr>
          <p:cNvPr id="5" name="Picture 4">
            <a:extLst>
              <a:ext uri="{FF2B5EF4-FFF2-40B4-BE49-F238E27FC236}">
                <a16:creationId xmlns:a16="http://schemas.microsoft.com/office/drawing/2014/main" id="{38592C81-BCF4-1D87-F177-0F0ACDD8B94C}"/>
              </a:ext>
            </a:extLst>
          </p:cNvPr>
          <p:cNvPicPr>
            <a:picLocks noChangeAspect="1"/>
          </p:cNvPicPr>
          <p:nvPr/>
        </p:nvPicPr>
        <p:blipFill>
          <a:blip r:embed="rId2"/>
          <a:stretch>
            <a:fillRect/>
          </a:stretch>
        </p:blipFill>
        <p:spPr>
          <a:xfrm>
            <a:off x="2491479" y="1830236"/>
            <a:ext cx="4210638" cy="206721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A4EEFC5-3FB8-C2C9-F5FB-FAF2FDD4C24E}"/>
              </a:ext>
            </a:extLst>
          </p:cNvPr>
          <p:cNvPicPr>
            <a:picLocks noChangeAspect="1"/>
          </p:cNvPicPr>
          <p:nvPr/>
        </p:nvPicPr>
        <p:blipFill>
          <a:blip r:embed="rId3"/>
          <a:stretch>
            <a:fillRect/>
          </a:stretch>
        </p:blipFill>
        <p:spPr>
          <a:xfrm>
            <a:off x="2339752" y="4242901"/>
            <a:ext cx="4824536" cy="1975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843889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21746</TotalTime>
  <Words>2183</Words>
  <Application>Microsoft Office PowerPoint</Application>
  <PresentationFormat>On-screen Show (4:3)</PresentationFormat>
  <Paragraphs>227</Paragraphs>
  <Slides>26</Slides>
  <Notes>1</Notes>
  <HiddenSlides>1</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6" baseType="lpstr">
      <vt:lpstr>Calibri</vt:lpstr>
      <vt:lpstr>굴림체</vt:lpstr>
      <vt:lpstr>맑은 고딕</vt:lpstr>
      <vt:lpstr>Calibri Light</vt:lpstr>
      <vt:lpstr>Cambria Math</vt:lpstr>
      <vt:lpstr>Arial</vt:lpstr>
      <vt:lpstr>Times New Roman</vt:lpstr>
      <vt:lpstr>Lucida Handwriting</vt:lpstr>
      <vt:lpstr>Office 테마</vt:lpstr>
      <vt:lpstr>Gezgin Satıcı ve Postacı Problemleri</vt:lpstr>
      <vt:lpstr>PowerPoint Presentation</vt:lpstr>
      <vt:lpstr>Gezgin Satıcı Problemleri - Tanım</vt:lpstr>
      <vt:lpstr>Genel Doğrusal Model Bileşenleri</vt:lpstr>
      <vt:lpstr>PowerPoint Presentation</vt:lpstr>
      <vt:lpstr>Örnek Problem</vt:lpstr>
      <vt:lpstr>PowerPoint Presentation</vt:lpstr>
      <vt:lpstr>PowerPoint Presentation</vt:lpstr>
      <vt:lpstr>Örnek</vt:lpstr>
      <vt:lpstr>PowerPoint Presentation</vt:lpstr>
      <vt:lpstr>Özel Kısıtlı Problemler</vt:lpstr>
      <vt:lpstr>PowerPoint Presentation</vt:lpstr>
      <vt:lpstr>PowerPoint Presentation</vt:lpstr>
      <vt:lpstr>PowerPoint Presentation</vt:lpstr>
      <vt:lpstr>Alternatif Model</vt:lpstr>
      <vt:lpstr>PowerPoint Presentation</vt:lpstr>
      <vt:lpstr>Örnek Problem</vt:lpstr>
      <vt:lpstr>PowerPoint Presentation</vt:lpstr>
      <vt:lpstr>PowerPoint Presentation</vt:lpstr>
      <vt:lpstr>PowerPoint Presentation</vt:lpstr>
      <vt:lpstr>PowerPoint Presentation</vt:lpstr>
      <vt:lpstr>PowerPoint Presentation</vt:lpstr>
      <vt:lpstr>Postacı Problemleri</vt:lpstr>
      <vt:lpstr>PowerPoint Presentation</vt:lpstr>
      <vt:lpstr>Örnek</vt:lpstr>
      <vt:lpstr>PowerPoint Presentation</vt:lpstr>
      <vt:lpstr>Ozvektor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159</cp:revision>
  <dcterms:created xsi:type="dcterms:W3CDTF">2010-02-01T08:03:16Z</dcterms:created>
  <dcterms:modified xsi:type="dcterms:W3CDTF">2023-09-12T04:17:40Z</dcterms:modified>
  <cp:category>www.slidemembers.com</cp:category>
</cp:coreProperties>
</file>